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wmf" ContentType="image/x-wmf"/>
  <Default Extension="emf" ContentType="image/x-emf"/>
  <Default Extension="rels" ContentType="application/vnd.openxmlformats-package.relationships+xml"/>
  <Default Extension="xml" ContentType="application/xml"/>
  <Default Extension="vml" ContentType="application/vnd.openxmlformats-officedocument.vmlDrawing"/>
  <Default Extension="xlsx" ContentType="application/vnd.openxmlformats-officedocument.spreadsheetml.sheet"/>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notesSlides/notesSlide3.xml" ContentType="application/vnd.openxmlformats-officedocument.presentationml.notesSlide+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notesSlides/notesSlide7.xml" ContentType="application/vnd.openxmlformats-officedocument.presentationml.notesSlide+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notesSlides/notesSlide8.xml" ContentType="application/vnd.openxmlformats-officedocument.presentationml.notesSlide+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notesSlides/notesSlide9.xml" ContentType="application/vnd.openxmlformats-officedocument.presentationml.notesSlide+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notesSlides/notesSlide10.xml" ContentType="application/vnd.openxmlformats-officedocument.presentationml.notesSlide+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notesSlides/notesSlide11.xml" ContentType="application/vnd.openxmlformats-officedocument.presentationml.notesSlide+xml"/>
  <Override PartName="/ppt/tags/tag58.xml" ContentType="application/vnd.openxmlformats-officedocument.presentationml.tags+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8"/>
  </p:notesMasterIdLst>
  <p:sldIdLst>
    <p:sldId id="256" r:id="rId5"/>
    <p:sldId id="393" r:id="rId6"/>
    <p:sldId id="267" r:id="rId7"/>
    <p:sldId id="386" r:id="rId8"/>
    <p:sldId id="362" r:id="rId9"/>
    <p:sldId id="272" r:id="rId10"/>
    <p:sldId id="269" r:id="rId11"/>
    <p:sldId id="317" r:id="rId12"/>
    <p:sldId id="387" r:id="rId13"/>
    <p:sldId id="388" r:id="rId14"/>
    <p:sldId id="389" r:id="rId15"/>
    <p:sldId id="390" r:id="rId16"/>
    <p:sldId id="394" r:id="rId17"/>
  </p:sldIdLst>
  <p:sldSz cx="9906000" cy="6858000" type="A4"/>
  <p:notesSz cx="6858000" cy="9144000"/>
  <p:custDataLst>
    <p:tags r:id="rId19"/>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1816" userDrawn="1">
          <p15:clr>
            <a:srgbClr val="A4A3A4"/>
          </p15:clr>
        </p15:guide>
        <p15:guide id="2" pos="3369" userDrawn="1">
          <p15:clr>
            <a:srgbClr val="A4A3A4"/>
          </p15:clr>
        </p15:guide>
        <p15:guide id="3" orient="horz" pos="3838" userDrawn="1">
          <p15:clr>
            <a:srgbClr val="A4A3A4"/>
          </p15:clr>
        </p15:guide>
        <p15:guide id="4" orient="horz" pos="3543" userDrawn="1">
          <p15:clr>
            <a:srgbClr val="A4A3A4"/>
          </p15:clr>
        </p15:guide>
        <p15:guide id="5" pos="4118" userDrawn="1">
          <p15:clr>
            <a:srgbClr val="A4A3A4"/>
          </p15:clr>
        </p15:guide>
        <p15:guide id="6" orient="horz" pos="1230" userDrawn="1">
          <p15:clr>
            <a:srgbClr val="A4A3A4"/>
          </p15:clr>
        </p15:guide>
        <p15:guide id="7" orient="horz" pos="1146" userDrawn="1">
          <p15:clr>
            <a:srgbClr val="A4A3A4"/>
          </p15:clr>
        </p15:guide>
        <p15:guide id="8" pos="493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9D9D9"/>
    <a:srgbClr val="747678"/>
    <a:srgbClr val="BC204B"/>
    <a:srgbClr val="F68D2E"/>
    <a:srgbClr val="EAAA00"/>
    <a:srgbClr val="43B02A"/>
    <a:srgbClr val="009A4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4434" autoAdjust="0"/>
  </p:normalViewPr>
  <p:slideViewPr>
    <p:cSldViewPr snapToGrid="0" showGuides="1">
      <p:cViewPr>
        <p:scale>
          <a:sx n="61" d="100"/>
          <a:sy n="61" d="100"/>
        </p:scale>
        <p:origin x="1458" y="78"/>
      </p:cViewPr>
      <p:guideLst>
        <p:guide pos="1816"/>
        <p:guide pos="3369"/>
        <p:guide orient="horz" pos="3838"/>
        <p:guide orient="horz" pos="3543"/>
        <p:guide pos="4118"/>
        <p:guide orient="horz" pos="1230"/>
        <p:guide orient="horz" pos="1146"/>
        <p:guide pos="4934"/>
      </p:guideLst>
    </p:cSldViewPr>
  </p:slideViewPr>
  <p:outlineViewPr>
    <p:cViewPr>
      <p:scale>
        <a:sx n="33" d="100"/>
        <a:sy n="33" d="100"/>
      </p:scale>
      <p:origin x="0" y="-12948"/>
    </p:cViewPr>
  </p:outlineViewPr>
  <p:notesTextViewPr>
    <p:cViewPr>
      <p:scale>
        <a:sx n="3" d="2"/>
        <a:sy n="3" d="2"/>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tags" Target="tags/tag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5.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5.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5.w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5.wmf"/></Relationships>
</file>

<file path=ppt/media/image1.jpeg>
</file>

<file path=ppt/media/image10.png>
</file>

<file path=ppt/media/image11.png>
</file>

<file path=ppt/media/image12.png>
</file>

<file path=ppt/media/image13.png>
</file>

<file path=ppt/media/image14.png>
</file>

<file path=ppt/media/image17.png>
</file>

<file path=ppt/media/image18.png>
</file>

<file path=ppt/media/image2.jpg>
</file>

<file path=ppt/media/image21.png>
</file>

<file path=ppt/media/image22.png>
</file>

<file path=ppt/media/image25.png>
</file>

<file path=ppt/media/image27.png>
</file>

<file path=ppt/media/image3.png>
</file>

<file path=ppt/media/image30.png>
</file>

<file path=ppt/media/image31.png>
</file>

<file path=ppt/media/image4.png>
</file>

<file path=ppt/media/image5.wm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4C56E36-BD60-4996-A54F-2A81A6579AC0}" type="datetimeFigureOut">
              <a:rPr lang="en-US" smtClean="0"/>
              <a:t>4/21/2017</a:t>
            </a:fld>
            <a:endParaRPr lang="en-US"/>
          </a:p>
        </p:txBody>
      </p:sp>
      <p:sp>
        <p:nvSpPr>
          <p:cNvPr id="4" name="Folienbildplatzhalter 3"/>
          <p:cNvSpPr>
            <a:spLocks noGrp="1" noRot="1" noChangeAspect="1"/>
          </p:cNvSpPr>
          <p:nvPr>
            <p:ph type="sldImg" idx="2"/>
          </p:nvPr>
        </p:nvSpPr>
        <p:spPr>
          <a:xfrm>
            <a:off x="1200150" y="1143000"/>
            <a:ext cx="44577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FDB911-8F17-4492-BCBD-56AB6B438C36}" type="slidenum">
              <a:rPr lang="en-US" smtClean="0"/>
              <a:t>‹Nr.›</a:t>
            </a:fld>
            <a:endParaRPr lang="en-US"/>
          </a:p>
        </p:txBody>
      </p:sp>
    </p:spTree>
    <p:extLst>
      <p:ext uri="{BB962C8B-B14F-4D97-AF65-F5344CB8AC3E}">
        <p14:creationId xmlns:p14="http://schemas.microsoft.com/office/powerpoint/2010/main" val="12210880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1</a:t>
            </a:fld>
            <a:endParaRPr lang="en-US"/>
          </a:p>
        </p:txBody>
      </p:sp>
    </p:spTree>
    <p:extLst>
      <p:ext uri="{BB962C8B-B14F-4D97-AF65-F5344CB8AC3E}">
        <p14:creationId xmlns:p14="http://schemas.microsoft.com/office/powerpoint/2010/main" val="41001247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11</a:t>
            </a:fld>
            <a:endParaRPr lang="en-US"/>
          </a:p>
        </p:txBody>
      </p:sp>
    </p:spTree>
    <p:extLst>
      <p:ext uri="{BB962C8B-B14F-4D97-AF65-F5344CB8AC3E}">
        <p14:creationId xmlns:p14="http://schemas.microsoft.com/office/powerpoint/2010/main" val="35321097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12</a:t>
            </a:fld>
            <a:endParaRPr lang="en-US"/>
          </a:p>
        </p:txBody>
      </p:sp>
    </p:spTree>
    <p:extLst>
      <p:ext uri="{BB962C8B-B14F-4D97-AF65-F5344CB8AC3E}">
        <p14:creationId xmlns:p14="http://schemas.microsoft.com/office/powerpoint/2010/main" val="28390945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13</a:t>
            </a:fld>
            <a:endParaRPr lang="en-US"/>
          </a:p>
        </p:txBody>
      </p:sp>
    </p:spTree>
    <p:extLst>
      <p:ext uri="{BB962C8B-B14F-4D97-AF65-F5344CB8AC3E}">
        <p14:creationId xmlns:p14="http://schemas.microsoft.com/office/powerpoint/2010/main" val="40694166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62FDB911-8F17-4492-BCBD-56AB6B438C36}" type="slidenum">
              <a:rPr lang="en-US" smtClean="0"/>
              <a:t>2</a:t>
            </a:fld>
            <a:endParaRPr lang="en-US"/>
          </a:p>
        </p:txBody>
      </p:sp>
    </p:spTree>
    <p:extLst>
      <p:ext uri="{BB962C8B-B14F-4D97-AF65-F5344CB8AC3E}">
        <p14:creationId xmlns:p14="http://schemas.microsoft.com/office/powerpoint/2010/main" val="30065439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3</a:t>
            </a:fld>
            <a:endParaRPr lang="en-US"/>
          </a:p>
        </p:txBody>
      </p:sp>
    </p:spTree>
    <p:extLst>
      <p:ext uri="{BB962C8B-B14F-4D97-AF65-F5344CB8AC3E}">
        <p14:creationId xmlns:p14="http://schemas.microsoft.com/office/powerpoint/2010/main" val="12920505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5</a:t>
            </a:fld>
            <a:endParaRPr lang="en-US"/>
          </a:p>
        </p:txBody>
      </p:sp>
    </p:spTree>
    <p:extLst>
      <p:ext uri="{BB962C8B-B14F-4D97-AF65-F5344CB8AC3E}">
        <p14:creationId xmlns:p14="http://schemas.microsoft.com/office/powerpoint/2010/main" val="41668532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6</a:t>
            </a:fld>
            <a:endParaRPr lang="en-US"/>
          </a:p>
        </p:txBody>
      </p:sp>
    </p:spTree>
    <p:extLst>
      <p:ext uri="{BB962C8B-B14F-4D97-AF65-F5344CB8AC3E}">
        <p14:creationId xmlns:p14="http://schemas.microsoft.com/office/powerpoint/2010/main" val="3264636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7</a:t>
            </a:fld>
            <a:endParaRPr lang="en-US"/>
          </a:p>
        </p:txBody>
      </p:sp>
    </p:spTree>
    <p:extLst>
      <p:ext uri="{BB962C8B-B14F-4D97-AF65-F5344CB8AC3E}">
        <p14:creationId xmlns:p14="http://schemas.microsoft.com/office/powerpoint/2010/main" val="1350446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8</a:t>
            </a:fld>
            <a:endParaRPr lang="en-US"/>
          </a:p>
        </p:txBody>
      </p:sp>
    </p:spTree>
    <p:extLst>
      <p:ext uri="{BB962C8B-B14F-4D97-AF65-F5344CB8AC3E}">
        <p14:creationId xmlns:p14="http://schemas.microsoft.com/office/powerpoint/2010/main" val="29144322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9</a:t>
            </a:fld>
            <a:endParaRPr lang="en-US"/>
          </a:p>
        </p:txBody>
      </p:sp>
    </p:spTree>
    <p:extLst>
      <p:ext uri="{BB962C8B-B14F-4D97-AF65-F5344CB8AC3E}">
        <p14:creationId xmlns:p14="http://schemas.microsoft.com/office/powerpoint/2010/main" val="22962095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10</a:t>
            </a:fld>
            <a:endParaRPr lang="en-US"/>
          </a:p>
        </p:txBody>
      </p:sp>
    </p:spTree>
    <p:extLst>
      <p:ext uri="{BB962C8B-B14F-4D97-AF65-F5344CB8AC3E}">
        <p14:creationId xmlns:p14="http://schemas.microsoft.com/office/powerpoint/2010/main" val="87700677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1 - Right light vertical image">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stretch>
            <a:fillRect/>
          </a:stretch>
        </p:blipFill>
        <p:spPr>
          <a:xfrm>
            <a:off x="0" y="0"/>
            <a:ext cx="9906000" cy="6858000"/>
          </a:xfrm>
          <a:prstGeom prst="rect">
            <a:avLst/>
          </a:prstGeom>
        </p:spPr>
      </p:pic>
      <p:sp>
        <p:nvSpPr>
          <p:cNvPr id="8" name="Title 1"/>
          <p:cNvSpPr>
            <a:spLocks noGrp="1"/>
          </p:cNvSpPr>
          <p:nvPr>
            <p:ph type="ctrTitle" hasCustomPrompt="1"/>
          </p:nvPr>
        </p:nvSpPr>
        <p:spPr>
          <a:xfrm>
            <a:off x="790700" y="1339200"/>
            <a:ext cx="6192000" cy="3510000"/>
          </a:xfrm>
        </p:spPr>
        <p:txBody>
          <a:bodyPr anchor="t" anchorCtr="0"/>
          <a:lstStyle>
            <a:lvl1pPr algn="l">
              <a:defRPr sz="11000">
                <a:solidFill>
                  <a:schemeClr val="bg1"/>
                </a:solidFill>
              </a:defRPr>
            </a:lvl1pPr>
          </a:lstStyle>
          <a:p>
            <a:r>
              <a:rPr lang="en-GB" dirty="0" smtClean="0"/>
              <a:t>Title Slide 1 – </a:t>
            </a:r>
            <a:br>
              <a:rPr lang="en-GB" dirty="0" smtClean="0"/>
            </a:br>
            <a:r>
              <a:rPr lang="en-GB" dirty="0" smtClean="0"/>
              <a:t>Left light vertical image</a:t>
            </a:r>
            <a:endParaRPr lang="en-US" dirty="0"/>
          </a:p>
        </p:txBody>
      </p:sp>
      <p:sp>
        <p:nvSpPr>
          <p:cNvPr id="11" name="Freeform 19"/>
          <p:cNvSpPr>
            <a:spLocks noEditPoints="1"/>
          </p:cNvSpPr>
          <p:nvPr userDrawn="1"/>
        </p:nvSpPr>
        <p:spPr bwMode="auto">
          <a:xfrm>
            <a:off x="819500"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 name="Text Placeholder 3"/>
          <p:cNvSpPr>
            <a:spLocks noGrp="1"/>
          </p:cNvSpPr>
          <p:nvPr>
            <p:ph type="body" sz="quarter" idx="11"/>
          </p:nvPr>
        </p:nvSpPr>
        <p:spPr>
          <a:xfrm>
            <a:off x="819501" y="5036400"/>
            <a:ext cx="6163200"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2986092158"/>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KEY MESSAGE TWO COLUMN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1747838" cy="4604400"/>
          </a:xfrm>
          <a:solidFill>
            <a:schemeClr val="accent1"/>
          </a:solidFill>
          <a:ln>
            <a:solidFill>
              <a:schemeClr val="accent1"/>
            </a:solidFill>
          </a:ln>
        </p:spPr>
        <p:txBody>
          <a:bodyPr lIns="54000" tIns="54000" rIns="54000" bIns="54000" anchor="t" anchorCtr="0"/>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1"/>
          </p:nvPr>
        </p:nvSpPr>
        <p:spPr>
          <a:xfrm>
            <a:off x="2452688" y="1422400"/>
            <a:ext cx="340200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2"/>
          </p:nvPr>
        </p:nvSpPr>
        <p:spPr>
          <a:xfrm>
            <a:off x="6028690" y="1422400"/>
            <a:ext cx="340200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p:txBody>
          <a:bodyPr/>
          <a:lstStyle/>
          <a:p>
            <a:r>
              <a:rPr lang="de-DE" smtClean="0"/>
              <a:t>Titelmasterformat durch Klicken bearbeiten</a:t>
            </a:r>
            <a:endParaRPr lang="en-GB"/>
          </a:p>
        </p:txBody>
      </p:sp>
      <p:sp>
        <p:nvSpPr>
          <p:cNvPr id="7" name="Text Placeholder 4"/>
          <p:cNvSpPr>
            <a:spLocks noGrp="1"/>
          </p:cNvSpPr>
          <p:nvPr>
            <p:ph type="body" sz="quarter" idx="13"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45295165"/>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1409">
          <p15:clr>
            <a:srgbClr val="FBAE40"/>
          </p15:clr>
        </p15:guide>
        <p15:guide id="2" pos="154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KEY MESSAGE Graphs">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1747838" cy="4604400"/>
          </a:xfrm>
          <a:solidFill>
            <a:schemeClr val="accent1"/>
          </a:solidFill>
          <a:ln>
            <a:solidFill>
              <a:schemeClr val="accent1"/>
            </a:solidFill>
          </a:ln>
        </p:spPr>
        <p:txBody>
          <a:bodyPr lIns="54000" tIns="54000" rIns="54000" bIns="54000" anchor="t" anchorCtr="0"/>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2"/>
          </p:nvPr>
        </p:nvSpPr>
        <p:spPr>
          <a:xfrm>
            <a:off x="6028690" y="1422400"/>
            <a:ext cx="340200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p:txBody>
          <a:bodyPr/>
          <a:lstStyle/>
          <a:p>
            <a:r>
              <a:rPr lang="de-DE" smtClean="0"/>
              <a:t>Titelmasterformat durch Klicken bearbeiten</a:t>
            </a:r>
            <a:endParaRPr lang="en-GB"/>
          </a:p>
        </p:txBody>
      </p:sp>
      <p:sp>
        <p:nvSpPr>
          <p:cNvPr id="7" name="Text Placeholder 4"/>
          <p:cNvSpPr>
            <a:spLocks noGrp="1"/>
          </p:cNvSpPr>
          <p:nvPr>
            <p:ph type="body" sz="quarter" idx="13"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4150666215"/>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1409">
          <p15:clr>
            <a:srgbClr val="FBAE40"/>
          </p15:clr>
        </p15:guide>
        <p15:guide id="2" pos="154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086707192"/>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ONE COLUMN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8928100" cy="4604400"/>
          </a:xfrm>
        </p:spPr>
        <p:txBody>
          <a:body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GB" dirty="0"/>
          </a:p>
        </p:txBody>
      </p:sp>
      <p:sp>
        <p:nvSpPr>
          <p:cNvPr id="5"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
        <p:nvSpPr>
          <p:cNvPr id="6" name="Title 5"/>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Tree>
    <p:extLst>
      <p:ext uri="{BB962C8B-B14F-4D97-AF65-F5344CB8AC3E}">
        <p14:creationId xmlns:p14="http://schemas.microsoft.com/office/powerpoint/2010/main" val="1076173949"/>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4373150" cy="4604400"/>
          </a:xfrm>
        </p:spPr>
        <p:txBody>
          <a:body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GB" dirty="0"/>
          </a:p>
        </p:txBody>
      </p:sp>
      <p:sp>
        <p:nvSpPr>
          <p:cNvPr id="4" name="Text Placeholder 8"/>
          <p:cNvSpPr>
            <a:spLocks noGrp="1"/>
          </p:cNvSpPr>
          <p:nvPr>
            <p:ph type="body" sz="quarter" idx="11"/>
          </p:nvPr>
        </p:nvSpPr>
        <p:spPr>
          <a:xfrm>
            <a:off x="5043900" y="1422400"/>
            <a:ext cx="4036500" cy="46044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a:xfrm>
            <a:off x="488950" y="451575"/>
            <a:ext cx="8591450" cy="723600"/>
          </a:xfrm>
        </p:spPr>
        <p:txBody>
          <a:bodyPr/>
          <a:lstStyle/>
          <a:p>
            <a:r>
              <a:rPr lang="de-DE" smtClean="0"/>
              <a:t>Titelmasterformat durch Klicken bearbeiten</a:t>
            </a:r>
            <a:endParaRPr lang="en-GB" dirty="0"/>
          </a:p>
        </p:txBody>
      </p:sp>
      <p:sp>
        <p:nvSpPr>
          <p:cNvPr id="5" name="Text Placeholder 4"/>
          <p:cNvSpPr>
            <a:spLocks noGrp="1"/>
          </p:cNvSpPr>
          <p:nvPr>
            <p:ph type="body" sz="quarter" idx="12"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760996748"/>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EXT WITH IMAGE OR CHAR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4373150" cy="46044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Chart Placeholder 5"/>
          <p:cNvSpPr>
            <a:spLocks noGrp="1"/>
          </p:cNvSpPr>
          <p:nvPr>
            <p:ph type="chart" sz="quarter" idx="13"/>
          </p:nvPr>
        </p:nvSpPr>
        <p:spPr>
          <a:xfrm>
            <a:off x="5043900" y="1422400"/>
            <a:ext cx="4373150" cy="4604400"/>
          </a:xfrm>
        </p:spPr>
        <p:txBody>
          <a:bodyPr anchor="ctr"/>
          <a:lstStyle>
            <a:lvl1pPr algn="ctr">
              <a:defRPr/>
            </a:lvl1pPr>
          </a:lstStyle>
          <a:p>
            <a:r>
              <a:rPr lang="de-DE" smtClean="0"/>
              <a:t>Diagramm durch Klicken auf Symbol hinzufügen</a:t>
            </a:r>
            <a:endParaRPr lang="en-GB" dirty="0"/>
          </a:p>
        </p:txBody>
      </p:sp>
      <p:sp>
        <p:nvSpPr>
          <p:cNvPr id="2" name="Title 1"/>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5" name="Text Placeholder 4"/>
          <p:cNvSpPr>
            <a:spLocks noGrp="1"/>
          </p:cNvSpPr>
          <p:nvPr>
            <p:ph type="body" sz="quarter" idx="11" hasCustomPrompt="1"/>
          </p:nvPr>
        </p:nvSpPr>
        <p:spPr>
          <a:xfrm>
            <a:off x="488950" y="203863"/>
            <a:ext cx="825480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468853938"/>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 COLUMN CHART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3830800"/>
            <a:ext cx="89281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Chart Placeholder 4"/>
          <p:cNvSpPr>
            <a:spLocks noGrp="1"/>
          </p:cNvSpPr>
          <p:nvPr>
            <p:ph type="chart" sz="quarter" idx="11"/>
          </p:nvPr>
        </p:nvSpPr>
        <p:spPr>
          <a:xfrm>
            <a:off x="488950" y="1422400"/>
            <a:ext cx="8928100" cy="2196000"/>
          </a:xfrm>
        </p:spPr>
        <p:txBody>
          <a:bodyPr anchor="ctr"/>
          <a:lstStyle>
            <a:lvl1pPr algn="ctr">
              <a:defRPr/>
            </a:lvl1pPr>
          </a:lstStyle>
          <a:p>
            <a:r>
              <a:rPr lang="de-DE" smtClean="0"/>
              <a:t>Diagramm durch Klicken auf Symbol hinzufügen</a:t>
            </a:r>
            <a:endParaRPr lang="en-GB" dirty="0" smtClean="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6" name="Text Placeholder 4"/>
          <p:cNvSpPr>
            <a:spLocks noGrp="1"/>
          </p:cNvSpPr>
          <p:nvPr>
            <p:ph type="body" sz="quarter" idx="12"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778661533"/>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3 COLUMN CHART TEXT">
    <p:spTree>
      <p:nvGrpSpPr>
        <p:cNvPr id="1" name=""/>
        <p:cNvGrpSpPr/>
        <p:nvPr/>
      </p:nvGrpSpPr>
      <p:grpSpPr>
        <a:xfrm>
          <a:off x="0" y="0"/>
          <a:ext cx="0" cy="0"/>
          <a:chOff x="0" y="0"/>
          <a:chExt cx="0" cy="0"/>
        </a:xfrm>
      </p:grpSpPr>
      <p:sp>
        <p:nvSpPr>
          <p:cNvPr id="5" name="Chart Placeholder 4"/>
          <p:cNvSpPr>
            <a:spLocks noGrp="1"/>
          </p:cNvSpPr>
          <p:nvPr>
            <p:ph type="chart" sz="quarter" idx="11"/>
          </p:nvPr>
        </p:nvSpPr>
        <p:spPr>
          <a:xfrm>
            <a:off x="3531000" y="1422400"/>
            <a:ext cx="2844000" cy="2196000"/>
          </a:xfrm>
        </p:spPr>
        <p:txBody>
          <a:bodyPr anchor="ctr"/>
          <a:lstStyle>
            <a:lvl1pPr algn="ctr">
              <a:defRPr/>
            </a:lvl1pPr>
          </a:lstStyle>
          <a:p>
            <a:r>
              <a:rPr lang="de-DE" smtClean="0"/>
              <a:t>Diagramm durch Klicken auf Symbol hinzufügen</a:t>
            </a:r>
            <a:endParaRPr lang="en-GB" dirty="0" smtClean="0"/>
          </a:p>
        </p:txBody>
      </p:sp>
      <p:sp>
        <p:nvSpPr>
          <p:cNvPr id="6" name="Chart Placeholder 4"/>
          <p:cNvSpPr>
            <a:spLocks noGrp="1"/>
          </p:cNvSpPr>
          <p:nvPr>
            <p:ph type="chart" sz="quarter" idx="12"/>
          </p:nvPr>
        </p:nvSpPr>
        <p:spPr>
          <a:xfrm>
            <a:off x="488950" y="1422400"/>
            <a:ext cx="2844000" cy="2196000"/>
          </a:xfrm>
        </p:spPr>
        <p:txBody>
          <a:bodyPr anchor="ctr"/>
          <a:lstStyle>
            <a:lvl1pPr algn="ctr">
              <a:defRPr/>
            </a:lvl1pPr>
          </a:lstStyle>
          <a:p>
            <a:r>
              <a:rPr lang="de-DE" smtClean="0"/>
              <a:t>Diagramm durch Klicken auf Symbol hinzufügen</a:t>
            </a:r>
            <a:endParaRPr lang="en-GB" dirty="0" smtClean="0"/>
          </a:p>
        </p:txBody>
      </p:sp>
      <p:sp>
        <p:nvSpPr>
          <p:cNvPr id="7" name="Text Placeholder 8"/>
          <p:cNvSpPr>
            <a:spLocks noGrp="1"/>
          </p:cNvSpPr>
          <p:nvPr>
            <p:ph type="body" sz="quarter" idx="10"/>
          </p:nvPr>
        </p:nvSpPr>
        <p:spPr>
          <a:xfrm>
            <a:off x="488949" y="3830800"/>
            <a:ext cx="28440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8" name="Chart Placeholder 4"/>
          <p:cNvSpPr>
            <a:spLocks noGrp="1"/>
          </p:cNvSpPr>
          <p:nvPr>
            <p:ph type="chart" sz="quarter" idx="13"/>
          </p:nvPr>
        </p:nvSpPr>
        <p:spPr>
          <a:xfrm>
            <a:off x="6573050" y="1422400"/>
            <a:ext cx="2844000" cy="2196000"/>
          </a:xfrm>
        </p:spPr>
        <p:txBody>
          <a:bodyPr anchor="ctr"/>
          <a:lstStyle>
            <a:lvl1pPr algn="ctr">
              <a:defRPr/>
            </a:lvl1pPr>
          </a:lstStyle>
          <a:p>
            <a:r>
              <a:rPr lang="de-DE" smtClean="0"/>
              <a:t>Diagramm durch Klicken auf Symbol hinzufügen</a:t>
            </a:r>
            <a:endParaRPr lang="en-GB" dirty="0" smtClean="0"/>
          </a:p>
        </p:txBody>
      </p:sp>
      <p:sp>
        <p:nvSpPr>
          <p:cNvPr id="9" name="Text Placeholder 8"/>
          <p:cNvSpPr>
            <a:spLocks noGrp="1"/>
          </p:cNvSpPr>
          <p:nvPr>
            <p:ph type="body" sz="quarter" idx="14"/>
          </p:nvPr>
        </p:nvSpPr>
        <p:spPr>
          <a:xfrm>
            <a:off x="3530999" y="3830800"/>
            <a:ext cx="28440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0" name="Text Placeholder 8"/>
          <p:cNvSpPr>
            <a:spLocks noGrp="1"/>
          </p:cNvSpPr>
          <p:nvPr>
            <p:ph type="body" sz="quarter" idx="15"/>
          </p:nvPr>
        </p:nvSpPr>
        <p:spPr>
          <a:xfrm>
            <a:off x="6573050" y="3830800"/>
            <a:ext cx="28440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1" name="Text Placeholder 4"/>
          <p:cNvSpPr>
            <a:spLocks noGrp="1"/>
          </p:cNvSpPr>
          <p:nvPr>
            <p:ph type="body" sz="quarter" idx="16"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3441336973"/>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AND PICTUR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488950" y="1422400"/>
            <a:ext cx="8928100" cy="4604400"/>
          </a:xfrm>
        </p:spPr>
        <p:txBody>
          <a:bodyPr anchor="ctr"/>
          <a:lstStyle>
            <a:lvl1pPr algn="ctr">
              <a:defRPr/>
            </a:lvl1pPr>
          </a:lstStyle>
          <a:p>
            <a:r>
              <a:rPr lang="de-DE" smtClean="0"/>
              <a:t>Bild durch Klicken auf Symbol hinzufügen</a:t>
            </a:r>
            <a:endParaRPr lang="en-GB"/>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5"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546685841"/>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FULL IMAG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9906000" cy="6026800"/>
          </a:xfrm>
        </p:spPr>
        <p:txBody>
          <a:bodyPr anchor="ctr"/>
          <a:lstStyle>
            <a:lvl1pPr algn="ctr">
              <a:defRPr/>
            </a:lvl1pPr>
          </a:lstStyle>
          <a:p>
            <a:r>
              <a:rPr lang="de-DE" smtClean="0"/>
              <a:t>Bild durch Klicken auf Symbol hinzufügen</a:t>
            </a:r>
            <a:endParaRPr lang="en-GB"/>
          </a:p>
        </p:txBody>
      </p:sp>
    </p:spTree>
    <p:extLst>
      <p:ext uri="{BB962C8B-B14F-4D97-AF65-F5344CB8AC3E}">
        <p14:creationId xmlns:p14="http://schemas.microsoft.com/office/powerpoint/2010/main" val="2900613380"/>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2 - Right dark vertical image">
    <p:spTree>
      <p:nvGrpSpPr>
        <p:cNvPr id="1" name=""/>
        <p:cNvGrpSpPr/>
        <p:nvPr/>
      </p:nvGrpSpPr>
      <p:grpSpPr>
        <a:xfrm>
          <a:off x="0" y="0"/>
          <a:ext cx="0" cy="0"/>
          <a:chOff x="0" y="0"/>
          <a:chExt cx="0" cy="0"/>
        </a:xfrm>
      </p:grpSpPr>
      <p:pic>
        <p:nvPicPr>
          <p:cNvPr id="6" name="Grafik 5"/>
          <p:cNvPicPr>
            <a:picLocks noChangeAspect="1"/>
          </p:cNvPicPr>
          <p:nvPr userDrawn="1"/>
        </p:nvPicPr>
        <p:blipFill rotWithShape="1">
          <a:blip r:embed="rId2">
            <a:extLst>
              <a:ext uri="{28A0092B-C50C-407E-A947-70E740481C1C}">
                <a14:useLocalDpi xmlns:a14="http://schemas.microsoft.com/office/drawing/2010/main" val="0"/>
              </a:ext>
            </a:extLst>
          </a:blip>
          <a:srcRect r="3611"/>
          <a:stretch/>
        </p:blipFill>
        <p:spPr>
          <a:xfrm>
            <a:off x="0" y="0"/>
            <a:ext cx="9915525" cy="6858000"/>
          </a:xfrm>
          <a:prstGeom prst="rect">
            <a:avLst/>
          </a:prstGeom>
        </p:spPr>
      </p:pic>
      <p:sp>
        <p:nvSpPr>
          <p:cNvPr id="8" name="Title 1"/>
          <p:cNvSpPr>
            <a:spLocks noGrp="1"/>
          </p:cNvSpPr>
          <p:nvPr>
            <p:ph type="ctrTitle" hasCustomPrompt="1"/>
          </p:nvPr>
        </p:nvSpPr>
        <p:spPr>
          <a:xfrm>
            <a:off x="790700" y="1339200"/>
            <a:ext cx="6192000" cy="3510000"/>
          </a:xfrm>
        </p:spPr>
        <p:txBody>
          <a:bodyPr anchor="t" anchorCtr="0"/>
          <a:lstStyle>
            <a:lvl1pPr algn="l">
              <a:defRPr sz="11000">
                <a:solidFill>
                  <a:schemeClr val="bg1"/>
                </a:solidFill>
              </a:defRPr>
            </a:lvl1pPr>
          </a:lstStyle>
          <a:p>
            <a:r>
              <a:rPr lang="en-GB" dirty="0" smtClean="0"/>
              <a:t>Title Slide 2 – </a:t>
            </a:r>
            <a:br>
              <a:rPr lang="en-GB" dirty="0" smtClean="0"/>
            </a:br>
            <a:r>
              <a:rPr lang="en-GB" dirty="0" smtClean="0"/>
              <a:t>Right dark vertical image</a:t>
            </a:r>
            <a:endParaRPr lang="en-US" dirty="0"/>
          </a:p>
        </p:txBody>
      </p:sp>
      <p:sp>
        <p:nvSpPr>
          <p:cNvPr id="11" name="Freeform 19"/>
          <p:cNvSpPr>
            <a:spLocks noEditPoints="1"/>
          </p:cNvSpPr>
          <p:nvPr userDrawn="1"/>
        </p:nvSpPr>
        <p:spPr bwMode="auto">
          <a:xfrm>
            <a:off x="819500"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 name="Text Placeholder 3"/>
          <p:cNvSpPr>
            <a:spLocks noGrp="1"/>
          </p:cNvSpPr>
          <p:nvPr>
            <p:ph type="body" sz="quarter" idx="11"/>
          </p:nvPr>
        </p:nvSpPr>
        <p:spPr>
          <a:xfrm>
            <a:off x="819501" y="5036400"/>
            <a:ext cx="6163200"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1480783557"/>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PROCESS FIVE COLUMN">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4" name="Text Placeholder 8"/>
          <p:cNvSpPr>
            <a:spLocks noGrp="1"/>
          </p:cNvSpPr>
          <p:nvPr>
            <p:ph type="body" sz="quarter" idx="11"/>
          </p:nvPr>
        </p:nvSpPr>
        <p:spPr>
          <a:xfrm>
            <a:off x="2315975"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2"/>
          </p:nvPr>
        </p:nvSpPr>
        <p:spPr>
          <a:xfrm>
            <a:off x="4143000"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970025"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3" name="Text Placeholder 12"/>
          <p:cNvSpPr>
            <a:spLocks noGrp="1"/>
          </p:cNvSpPr>
          <p:nvPr>
            <p:ph type="body" sz="quarter" idx="14" hasCustomPrompt="1"/>
          </p:nvPr>
        </p:nvSpPr>
        <p:spPr>
          <a:xfrm>
            <a:off x="488950" y="1426659"/>
            <a:ext cx="1620000" cy="604800"/>
          </a:xfrm>
          <a:prstGeom prst="homePlate">
            <a:avLst>
              <a:gd name="adj" fmla="val 31970"/>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5" name="Text Placeholder 12"/>
          <p:cNvSpPr>
            <a:spLocks noGrp="1"/>
          </p:cNvSpPr>
          <p:nvPr>
            <p:ph type="body" sz="quarter" idx="15" hasCustomPrompt="1"/>
          </p:nvPr>
        </p:nvSpPr>
        <p:spPr>
          <a:xfrm>
            <a:off x="2315975"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6" name="Text Placeholder 12"/>
          <p:cNvSpPr>
            <a:spLocks noGrp="1"/>
          </p:cNvSpPr>
          <p:nvPr>
            <p:ph type="body" sz="quarter" idx="16" hasCustomPrompt="1"/>
          </p:nvPr>
        </p:nvSpPr>
        <p:spPr>
          <a:xfrm>
            <a:off x="4143000"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7" name="Text Placeholder 12"/>
          <p:cNvSpPr>
            <a:spLocks noGrp="1"/>
          </p:cNvSpPr>
          <p:nvPr>
            <p:ph type="body" sz="quarter" idx="17" hasCustomPrompt="1"/>
          </p:nvPr>
        </p:nvSpPr>
        <p:spPr>
          <a:xfrm>
            <a:off x="5970025"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1" name="Text Placeholder 12"/>
          <p:cNvSpPr>
            <a:spLocks noGrp="1"/>
          </p:cNvSpPr>
          <p:nvPr>
            <p:ph type="body" sz="quarter" idx="18" hasCustomPrompt="1"/>
          </p:nvPr>
        </p:nvSpPr>
        <p:spPr>
          <a:xfrm>
            <a:off x="7797050"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2" name="Text Placeholder 8"/>
          <p:cNvSpPr>
            <a:spLocks noGrp="1"/>
          </p:cNvSpPr>
          <p:nvPr>
            <p:ph type="body" sz="quarter" idx="19"/>
          </p:nvPr>
        </p:nvSpPr>
        <p:spPr>
          <a:xfrm>
            <a:off x="7797050"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4" name="Text Placeholder 4"/>
          <p:cNvSpPr>
            <a:spLocks noGrp="1"/>
          </p:cNvSpPr>
          <p:nvPr>
            <p:ph type="body" sz="quarter" idx="20"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2877598120"/>
      </p:ext>
    </p:extLst>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PROCESS FOUR COLUMN">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4" name="Text Placeholder 8"/>
          <p:cNvSpPr>
            <a:spLocks noGrp="1"/>
          </p:cNvSpPr>
          <p:nvPr>
            <p:ph type="body" sz="quarter" idx="11"/>
          </p:nvPr>
        </p:nvSpPr>
        <p:spPr>
          <a:xfrm>
            <a:off x="2768983"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2"/>
          </p:nvPr>
        </p:nvSpPr>
        <p:spPr>
          <a:xfrm>
            <a:off x="5049016"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7329050"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3" name="Text Placeholder 12"/>
          <p:cNvSpPr>
            <a:spLocks noGrp="1"/>
          </p:cNvSpPr>
          <p:nvPr>
            <p:ph type="body" sz="quarter" idx="14" hasCustomPrompt="1"/>
          </p:nvPr>
        </p:nvSpPr>
        <p:spPr>
          <a:xfrm>
            <a:off x="488950" y="1426659"/>
            <a:ext cx="2088000" cy="604800"/>
          </a:xfrm>
          <a:prstGeom prst="homePlate">
            <a:avLst>
              <a:gd name="adj" fmla="val 31970"/>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5" name="Text Placeholder 12"/>
          <p:cNvSpPr>
            <a:spLocks noGrp="1"/>
          </p:cNvSpPr>
          <p:nvPr>
            <p:ph type="body" sz="quarter" idx="15" hasCustomPrompt="1"/>
          </p:nvPr>
        </p:nvSpPr>
        <p:spPr>
          <a:xfrm>
            <a:off x="2768983" y="1426659"/>
            <a:ext cx="2088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6" name="Text Placeholder 12"/>
          <p:cNvSpPr>
            <a:spLocks noGrp="1"/>
          </p:cNvSpPr>
          <p:nvPr>
            <p:ph type="body" sz="quarter" idx="16" hasCustomPrompt="1"/>
          </p:nvPr>
        </p:nvSpPr>
        <p:spPr>
          <a:xfrm>
            <a:off x="5049016" y="1426659"/>
            <a:ext cx="2088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7" name="Text Placeholder 12"/>
          <p:cNvSpPr>
            <a:spLocks noGrp="1"/>
          </p:cNvSpPr>
          <p:nvPr>
            <p:ph type="body" sz="quarter" idx="17" hasCustomPrompt="1"/>
          </p:nvPr>
        </p:nvSpPr>
        <p:spPr>
          <a:xfrm>
            <a:off x="7329050" y="1426659"/>
            <a:ext cx="2088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1" name="Text Placeholder 4"/>
          <p:cNvSpPr>
            <a:spLocks noGrp="1"/>
          </p:cNvSpPr>
          <p:nvPr>
            <p:ph type="body" sz="quarter" idx="18"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2683865940"/>
      </p:ext>
    </p:extLst>
  </p:cSld>
  <p:clrMapOvr>
    <a:masterClrMapping/>
  </p:clrMapOvr>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QUAD WITH CENTER">
    <p:spTree>
      <p:nvGrpSpPr>
        <p:cNvPr id="1" name=""/>
        <p:cNvGrpSpPr/>
        <p:nvPr/>
      </p:nvGrpSpPr>
      <p:grpSpPr>
        <a:xfrm>
          <a:off x="0" y="0"/>
          <a:ext cx="0" cy="0"/>
          <a:chOff x="0" y="0"/>
          <a:chExt cx="0" cy="0"/>
        </a:xfrm>
      </p:grpSpPr>
      <p:sp>
        <p:nvSpPr>
          <p:cNvPr id="5" name="Text Placeholder 8"/>
          <p:cNvSpPr>
            <a:spLocks noGrp="1"/>
          </p:cNvSpPr>
          <p:nvPr>
            <p:ph type="body" sz="quarter" idx="12"/>
          </p:nvPr>
        </p:nvSpPr>
        <p:spPr>
          <a:xfrm>
            <a:off x="5963100" y="4532800"/>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963100" y="1775459"/>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3" name="Text Placeholder 12"/>
          <p:cNvSpPr>
            <a:spLocks noGrp="1"/>
          </p:cNvSpPr>
          <p:nvPr>
            <p:ph type="body" sz="quarter" idx="14" hasCustomPrompt="1"/>
          </p:nvPr>
        </p:nvSpPr>
        <p:spPr>
          <a:xfrm>
            <a:off x="4357201" y="3191932"/>
            <a:ext cx="1191600" cy="1191600"/>
          </a:xfrm>
          <a:prstGeom prst="ellipse">
            <a:avLst/>
          </a:prstGeom>
          <a:solidFill>
            <a:schemeClr val="accent1"/>
          </a:solidFill>
        </p:spPr>
        <p:txBody>
          <a:bodyPr lIns="54000" tIns="54000" rIns="54000" bIns="54000" anchor="ctr"/>
          <a:lstStyle>
            <a:lvl1pPr algn="ctr">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1" name="Text Placeholder 8"/>
          <p:cNvSpPr>
            <a:spLocks noGrp="1"/>
          </p:cNvSpPr>
          <p:nvPr>
            <p:ph type="body" sz="quarter" idx="15"/>
          </p:nvPr>
        </p:nvSpPr>
        <p:spPr>
          <a:xfrm>
            <a:off x="5963100" y="1428430"/>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2" name="Text Placeholder 8"/>
          <p:cNvSpPr>
            <a:spLocks noGrp="1"/>
          </p:cNvSpPr>
          <p:nvPr>
            <p:ph type="body" sz="quarter" idx="16"/>
          </p:nvPr>
        </p:nvSpPr>
        <p:spPr>
          <a:xfrm>
            <a:off x="5963100" y="4182242"/>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4" name="Text Placeholder 8"/>
          <p:cNvSpPr>
            <a:spLocks noGrp="1"/>
          </p:cNvSpPr>
          <p:nvPr>
            <p:ph type="body" sz="quarter" idx="17"/>
          </p:nvPr>
        </p:nvSpPr>
        <p:spPr>
          <a:xfrm>
            <a:off x="488950" y="4532800"/>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8" name="Text Placeholder 8"/>
          <p:cNvSpPr>
            <a:spLocks noGrp="1"/>
          </p:cNvSpPr>
          <p:nvPr>
            <p:ph type="body" sz="quarter" idx="18"/>
          </p:nvPr>
        </p:nvSpPr>
        <p:spPr>
          <a:xfrm>
            <a:off x="488950" y="4182242"/>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9" name="Text Placeholder 8"/>
          <p:cNvSpPr>
            <a:spLocks noGrp="1"/>
          </p:cNvSpPr>
          <p:nvPr>
            <p:ph type="body" sz="quarter" idx="19"/>
          </p:nvPr>
        </p:nvSpPr>
        <p:spPr>
          <a:xfrm>
            <a:off x="488950" y="1775459"/>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0" name="Text Placeholder 8"/>
          <p:cNvSpPr>
            <a:spLocks noGrp="1"/>
          </p:cNvSpPr>
          <p:nvPr>
            <p:ph type="body" sz="quarter" idx="20"/>
          </p:nvPr>
        </p:nvSpPr>
        <p:spPr>
          <a:xfrm>
            <a:off x="488950" y="1428430"/>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3" name="Right Arrow 2"/>
          <p:cNvSpPr/>
          <p:nvPr userDrawn="1"/>
        </p:nvSpPr>
        <p:spPr>
          <a:xfrm rot="2655894">
            <a:off x="4100849" y="2812312"/>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21" name="Right Arrow 20"/>
          <p:cNvSpPr/>
          <p:nvPr userDrawn="1"/>
        </p:nvSpPr>
        <p:spPr>
          <a:xfrm rot="18944106" flipH="1">
            <a:off x="5391752" y="2812312"/>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22" name="Right Arrow 21"/>
          <p:cNvSpPr/>
          <p:nvPr userDrawn="1"/>
        </p:nvSpPr>
        <p:spPr>
          <a:xfrm rot="18944106" flipV="1">
            <a:off x="4100849" y="4385153"/>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23" name="Right Arrow 22"/>
          <p:cNvSpPr/>
          <p:nvPr userDrawn="1"/>
        </p:nvSpPr>
        <p:spPr>
          <a:xfrm rot="2655894" flipH="1" flipV="1">
            <a:off x="5391752" y="4385153"/>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4" name="Title 3"/>
          <p:cNvSpPr>
            <a:spLocks noGrp="1"/>
          </p:cNvSpPr>
          <p:nvPr>
            <p:ph type="title"/>
          </p:nvPr>
        </p:nvSpPr>
        <p:spPr/>
        <p:txBody>
          <a:bodyPr/>
          <a:lstStyle/>
          <a:p>
            <a:r>
              <a:rPr lang="de-DE" smtClean="0"/>
              <a:t>Titelmasterformat durch Klicken bearbeiten</a:t>
            </a:r>
            <a:endParaRPr lang="en-GB" dirty="0"/>
          </a:p>
        </p:txBody>
      </p:sp>
      <p:sp>
        <p:nvSpPr>
          <p:cNvPr id="16" name="Text Placeholder 4"/>
          <p:cNvSpPr>
            <a:spLocks noGrp="1"/>
          </p:cNvSpPr>
          <p:nvPr>
            <p:ph type="body" sz="quarter" idx="11" hasCustomPrompt="1"/>
          </p:nvPr>
        </p:nvSpPr>
        <p:spPr>
          <a:xfrm>
            <a:off x="488950" y="203863"/>
            <a:ext cx="825480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695715629"/>
      </p:ext>
    </p:extLst>
  </p:cSld>
  <p:clrMapOvr>
    <a:masterClrMapping/>
  </p:clrMapOvr>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 COLUMN BLUE">
    <p:spTree>
      <p:nvGrpSpPr>
        <p:cNvPr id="1" name=""/>
        <p:cNvGrpSpPr/>
        <p:nvPr/>
      </p:nvGrpSpPr>
      <p:grpSpPr>
        <a:xfrm>
          <a:off x="0" y="0"/>
          <a:ext cx="0" cy="0"/>
          <a:chOff x="0" y="0"/>
          <a:chExt cx="0" cy="0"/>
        </a:xfrm>
      </p:grpSpPr>
      <p:sp>
        <p:nvSpPr>
          <p:cNvPr id="19" name="Text Placeholder 8"/>
          <p:cNvSpPr>
            <a:spLocks noGrp="1"/>
          </p:cNvSpPr>
          <p:nvPr>
            <p:ph type="body" sz="quarter" idx="19"/>
          </p:nvPr>
        </p:nvSpPr>
        <p:spPr>
          <a:xfrm>
            <a:off x="488950" y="1781375"/>
            <a:ext cx="4373150" cy="4245425"/>
          </a:xfrm>
          <a:ln w="6350">
            <a:no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0" name="Text Placeholder 8"/>
          <p:cNvSpPr>
            <a:spLocks noGrp="1"/>
          </p:cNvSpPr>
          <p:nvPr>
            <p:ph type="body" sz="quarter" idx="20"/>
          </p:nvPr>
        </p:nvSpPr>
        <p:spPr>
          <a:xfrm>
            <a:off x="488950" y="1426659"/>
            <a:ext cx="4373150" cy="360000"/>
          </a:xfrm>
          <a:solidFill>
            <a:schemeClr val="tx2"/>
          </a:solidFill>
          <a:ln w="6350">
            <a:no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6" name="Text Placeholder 8"/>
          <p:cNvSpPr>
            <a:spLocks noGrp="1"/>
          </p:cNvSpPr>
          <p:nvPr>
            <p:ph type="body" sz="quarter" idx="21"/>
          </p:nvPr>
        </p:nvSpPr>
        <p:spPr>
          <a:xfrm>
            <a:off x="5043900" y="1781375"/>
            <a:ext cx="4373150" cy="4245425"/>
          </a:xfrm>
          <a:ln w="6350">
            <a:no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7" name="Text Placeholder 8"/>
          <p:cNvSpPr>
            <a:spLocks noGrp="1"/>
          </p:cNvSpPr>
          <p:nvPr>
            <p:ph type="body" sz="quarter" idx="22"/>
          </p:nvPr>
        </p:nvSpPr>
        <p:spPr>
          <a:xfrm>
            <a:off x="5043900" y="1426659"/>
            <a:ext cx="4373150" cy="360000"/>
          </a:xfrm>
          <a:solidFill>
            <a:schemeClr val="tx2"/>
          </a:solidFill>
          <a:ln w="6350">
            <a:no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7"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385535358"/>
      </p:ext>
    </p:extLst>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QUAD">
    <p:spTree>
      <p:nvGrpSpPr>
        <p:cNvPr id="1" name=""/>
        <p:cNvGrpSpPr/>
        <p:nvPr/>
      </p:nvGrpSpPr>
      <p:grpSpPr>
        <a:xfrm>
          <a:off x="0" y="0"/>
          <a:ext cx="0" cy="0"/>
          <a:chOff x="0" y="0"/>
          <a:chExt cx="0" cy="0"/>
        </a:xfrm>
      </p:grpSpPr>
      <p:sp>
        <p:nvSpPr>
          <p:cNvPr id="5" name="Text Placeholder 8"/>
          <p:cNvSpPr>
            <a:spLocks noGrp="1"/>
          </p:cNvSpPr>
          <p:nvPr>
            <p:ph type="body" sz="quarter" idx="12"/>
          </p:nvPr>
        </p:nvSpPr>
        <p:spPr>
          <a:xfrm>
            <a:off x="5054324" y="4241200"/>
            <a:ext cx="4362725"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054324" y="1775459"/>
            <a:ext cx="4362725"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1" name="Text Placeholder 8"/>
          <p:cNvSpPr>
            <a:spLocks noGrp="1"/>
          </p:cNvSpPr>
          <p:nvPr>
            <p:ph type="body" sz="quarter" idx="15"/>
          </p:nvPr>
        </p:nvSpPr>
        <p:spPr>
          <a:xfrm>
            <a:off x="5054324" y="1428430"/>
            <a:ext cx="4362725"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2" name="Text Placeholder 8"/>
          <p:cNvSpPr>
            <a:spLocks noGrp="1"/>
          </p:cNvSpPr>
          <p:nvPr>
            <p:ph type="body" sz="quarter" idx="16"/>
          </p:nvPr>
        </p:nvSpPr>
        <p:spPr>
          <a:xfrm>
            <a:off x="5054324" y="3890142"/>
            <a:ext cx="4362725"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4" name="Text Placeholder 8"/>
          <p:cNvSpPr>
            <a:spLocks noGrp="1"/>
          </p:cNvSpPr>
          <p:nvPr>
            <p:ph type="body" sz="quarter" idx="17"/>
          </p:nvPr>
        </p:nvSpPr>
        <p:spPr>
          <a:xfrm>
            <a:off x="488950" y="4241200"/>
            <a:ext cx="4361750"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8" name="Text Placeholder 8"/>
          <p:cNvSpPr>
            <a:spLocks noGrp="1"/>
          </p:cNvSpPr>
          <p:nvPr>
            <p:ph type="body" sz="quarter" idx="18"/>
          </p:nvPr>
        </p:nvSpPr>
        <p:spPr>
          <a:xfrm>
            <a:off x="488950" y="3890142"/>
            <a:ext cx="43617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9" name="Text Placeholder 8"/>
          <p:cNvSpPr>
            <a:spLocks noGrp="1"/>
          </p:cNvSpPr>
          <p:nvPr>
            <p:ph type="body" sz="quarter" idx="19"/>
          </p:nvPr>
        </p:nvSpPr>
        <p:spPr>
          <a:xfrm>
            <a:off x="488950" y="1775459"/>
            <a:ext cx="4361750"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0" name="Text Placeholder 8"/>
          <p:cNvSpPr>
            <a:spLocks noGrp="1"/>
          </p:cNvSpPr>
          <p:nvPr>
            <p:ph type="body" sz="quarter" idx="20"/>
          </p:nvPr>
        </p:nvSpPr>
        <p:spPr>
          <a:xfrm>
            <a:off x="488950" y="1428430"/>
            <a:ext cx="43617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4" name="Title 3"/>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3"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899627978"/>
      </p:ext>
    </p:extLst>
  </p:cSld>
  <p:clrMapOvr>
    <a:masterClrMapping/>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QUAD - NO HEADING">
    <p:spTree>
      <p:nvGrpSpPr>
        <p:cNvPr id="1" name=""/>
        <p:cNvGrpSpPr/>
        <p:nvPr/>
      </p:nvGrpSpPr>
      <p:grpSpPr>
        <a:xfrm>
          <a:off x="0" y="0"/>
          <a:ext cx="0" cy="0"/>
          <a:chOff x="0" y="0"/>
          <a:chExt cx="0" cy="0"/>
        </a:xfrm>
      </p:grpSpPr>
      <p:sp>
        <p:nvSpPr>
          <p:cNvPr id="5" name="Text Placeholder 8"/>
          <p:cNvSpPr>
            <a:spLocks noGrp="1"/>
          </p:cNvSpPr>
          <p:nvPr>
            <p:ph type="body" sz="quarter" idx="12"/>
          </p:nvPr>
        </p:nvSpPr>
        <p:spPr>
          <a:xfrm>
            <a:off x="5064824" y="3829182"/>
            <a:ext cx="4352225" cy="22032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054324" y="1422400"/>
            <a:ext cx="4352225" cy="2204719"/>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4" name="Text Placeholder 8"/>
          <p:cNvSpPr>
            <a:spLocks noGrp="1"/>
          </p:cNvSpPr>
          <p:nvPr>
            <p:ph type="body" sz="quarter" idx="17"/>
          </p:nvPr>
        </p:nvSpPr>
        <p:spPr>
          <a:xfrm>
            <a:off x="499450" y="3829182"/>
            <a:ext cx="4361750" cy="22032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9" name="Text Placeholder 8"/>
          <p:cNvSpPr>
            <a:spLocks noGrp="1"/>
          </p:cNvSpPr>
          <p:nvPr>
            <p:ph type="body" sz="quarter" idx="19"/>
          </p:nvPr>
        </p:nvSpPr>
        <p:spPr>
          <a:xfrm>
            <a:off x="488950" y="1422400"/>
            <a:ext cx="4361750" cy="2204719"/>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4" name="Title 3"/>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3"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062860478"/>
      </p:ext>
    </p:extLst>
  </p:cSld>
  <p:clrMapOvr>
    <a:masterClrMapping/>
  </p:clrMapOvr>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DIVIDE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one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2386961120"/>
      </p:ext>
    </p:extLst>
  </p:cSld>
  <p:clrMapOvr>
    <a:masterClrMapping/>
  </p:clrMapOvr>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DIVIDER 2">
    <p:bg>
      <p:bgPr>
        <a:solidFill>
          <a:srgbClr val="6D2077"/>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two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A3A1"/>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2962771085"/>
      </p:ext>
    </p:extLst>
  </p:cSld>
  <p:clrMapOvr>
    <a:masterClrMapping/>
  </p:clrMapOvr>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DIVIDER 3">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three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chemeClr val="accent1"/>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18981440"/>
      </p:ext>
    </p:extLst>
  </p:cSld>
  <p:clrMapOvr>
    <a:masterClrMapping/>
  </p:clrMapOvr>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DIVIDER 4">
    <p:bg>
      <p:bgPr>
        <a:solidFill>
          <a:srgbClr val="00A3A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four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470A68"/>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2981153239"/>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3 - Left light vertical imag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stretch>
            <a:fillRect/>
          </a:stretch>
        </p:blipFill>
        <p:spPr>
          <a:xfrm flipH="1">
            <a:off x="0" y="0"/>
            <a:ext cx="9906000" cy="6858000"/>
          </a:xfrm>
          <a:prstGeom prst="rect">
            <a:avLst/>
          </a:prstGeom>
        </p:spPr>
      </p:pic>
      <p:sp>
        <p:nvSpPr>
          <p:cNvPr id="8" name="Title 1"/>
          <p:cNvSpPr>
            <a:spLocks noGrp="1"/>
          </p:cNvSpPr>
          <p:nvPr>
            <p:ph type="ctrTitle" hasCustomPrompt="1"/>
          </p:nvPr>
        </p:nvSpPr>
        <p:spPr>
          <a:xfrm>
            <a:off x="4036911" y="1339200"/>
            <a:ext cx="5440464" cy="3510000"/>
          </a:xfrm>
        </p:spPr>
        <p:txBody>
          <a:bodyPr anchor="t" anchorCtr="0"/>
          <a:lstStyle>
            <a:lvl1pPr algn="l">
              <a:defRPr sz="11000">
                <a:solidFill>
                  <a:schemeClr val="bg1"/>
                </a:solidFill>
              </a:defRPr>
            </a:lvl1pPr>
          </a:lstStyle>
          <a:p>
            <a:r>
              <a:rPr lang="en-GB" dirty="0" smtClean="0"/>
              <a:t>Title slide 3</a:t>
            </a:r>
            <a:br>
              <a:rPr lang="en-GB" dirty="0" smtClean="0"/>
            </a:br>
            <a:r>
              <a:rPr lang="en-GB" dirty="0" smtClean="0"/>
              <a:t>light right vertical image</a:t>
            </a:r>
            <a:endParaRPr lang="en-US" dirty="0"/>
          </a:p>
        </p:txBody>
      </p:sp>
      <p:sp>
        <p:nvSpPr>
          <p:cNvPr id="11" name="Freeform 19"/>
          <p:cNvSpPr>
            <a:spLocks noEditPoints="1"/>
          </p:cNvSpPr>
          <p:nvPr userDrawn="1"/>
        </p:nvSpPr>
        <p:spPr bwMode="auto">
          <a:xfrm>
            <a:off x="4065711"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 name="Text Placeholder 3"/>
          <p:cNvSpPr>
            <a:spLocks noGrp="1"/>
          </p:cNvSpPr>
          <p:nvPr>
            <p:ph type="body" sz="quarter" idx="11"/>
          </p:nvPr>
        </p:nvSpPr>
        <p:spPr>
          <a:xfrm>
            <a:off x="4065711" y="5036400"/>
            <a:ext cx="5411664"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257892357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REPORT TITLE ONLY">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de-DE" smtClean="0"/>
              <a:t>Titelmasterformat durch Klicken bearbeiten</a:t>
            </a:r>
            <a:endParaRPr lang="en-GB"/>
          </a:p>
        </p:txBody>
      </p:sp>
      <p:sp>
        <p:nvSpPr>
          <p:cNvPr id="16" name="Rectangle 6"/>
          <p:cNvSpPr>
            <a:spLocks noChangeArrowheads="1"/>
          </p:cNvSpPr>
          <p:nvPr userDrawn="1"/>
        </p:nvSpPr>
        <p:spPr bwMode="gray">
          <a:xfrm>
            <a:off x="1704314" y="6233914"/>
            <a:ext cx="1458955" cy="226590"/>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KPMG LLP, a UK limited liability partnership, is a member of KPMG International,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a Swiss cooperative</a:t>
            </a:r>
            <a:endParaRPr lang="en-US" sz="550" b="0" dirty="0">
              <a:solidFill>
                <a:schemeClr val="bg1">
                  <a:lumMod val="65000"/>
                </a:schemeClr>
              </a:solidFill>
              <a:latin typeface="+mn-lt"/>
              <a:cs typeface="Arial" panose="020B0604020202020204" pitchFamily="34" charset="0"/>
            </a:endParaRPr>
          </a:p>
        </p:txBody>
      </p:sp>
      <p:sp>
        <p:nvSpPr>
          <p:cNvPr id="17" name="Rectangle 7"/>
          <p:cNvSpPr>
            <a:spLocks noChangeArrowheads="1"/>
          </p:cNvSpPr>
          <p:nvPr userDrawn="1"/>
        </p:nvSpPr>
        <p:spPr bwMode="gray">
          <a:xfrm>
            <a:off x="6869995" y="6233914"/>
            <a:ext cx="1228504" cy="218653"/>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in England No OC301540</a:t>
            </a:r>
          </a:p>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office: 15 Canada Square,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London E14 5GL </a:t>
            </a:r>
            <a:endParaRPr lang="en-US" sz="550" b="0" dirty="0">
              <a:solidFill>
                <a:schemeClr val="bg1">
                  <a:lumMod val="65000"/>
                </a:schemeClr>
              </a:solidFill>
              <a:latin typeface="+mn-lt"/>
              <a:cs typeface="Arial" panose="020B0604020202020204" pitchFamily="34" charset="0"/>
            </a:endParaRPr>
          </a:p>
        </p:txBody>
      </p:sp>
      <p:sp>
        <p:nvSpPr>
          <p:cNvPr id="18" name="Rectangle 6"/>
          <p:cNvSpPr>
            <a:spLocks noChangeArrowheads="1"/>
          </p:cNvSpPr>
          <p:nvPr userDrawn="1"/>
        </p:nvSpPr>
        <p:spPr bwMode="gray">
          <a:xfrm>
            <a:off x="3351380" y="6233914"/>
            <a:ext cx="1889785" cy="310198"/>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KPMG Audit </a:t>
            </a:r>
            <a:r>
              <a:rPr lang="en-US" sz="550" dirty="0" err="1" smtClean="0">
                <a:solidFill>
                  <a:schemeClr val="bg1">
                    <a:lumMod val="65000"/>
                  </a:schemeClr>
                </a:solidFill>
                <a:latin typeface="+mn-lt"/>
                <a:cs typeface="Arial" panose="020B0604020202020204" pitchFamily="34" charset="0"/>
              </a:rPr>
              <a:t>Plc</a:t>
            </a:r>
            <a:r>
              <a:rPr lang="en-US" sz="550" dirty="0" smtClean="0">
                <a:solidFill>
                  <a:schemeClr val="bg1">
                    <a:lumMod val="65000"/>
                  </a:schemeClr>
                </a:solidFill>
                <a:latin typeface="+mn-lt"/>
                <a:cs typeface="Arial" panose="020B0604020202020204" pitchFamily="34" charset="0"/>
              </a:rPr>
              <a:t>, a company incorporated under the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UK Companies Acts, is a member of KPMG International,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a Swiss cooperative</a:t>
            </a:r>
            <a:endParaRPr lang="en-US" sz="550" dirty="0">
              <a:solidFill>
                <a:schemeClr val="bg1">
                  <a:lumMod val="65000"/>
                </a:schemeClr>
              </a:solidFill>
              <a:latin typeface="+mn-lt"/>
              <a:cs typeface="Arial" panose="020B0604020202020204" pitchFamily="34" charset="0"/>
            </a:endParaRPr>
          </a:p>
        </p:txBody>
      </p:sp>
      <p:sp>
        <p:nvSpPr>
          <p:cNvPr id="19" name="Rectangle 7"/>
          <p:cNvSpPr>
            <a:spLocks noChangeArrowheads="1"/>
          </p:cNvSpPr>
          <p:nvPr userDrawn="1"/>
        </p:nvSpPr>
        <p:spPr bwMode="gray">
          <a:xfrm>
            <a:off x="5429275" y="6233914"/>
            <a:ext cx="1252610" cy="218653"/>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Registered in England No 3110745</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Registered office: 15 Canada Square,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London E14 5GL </a:t>
            </a:r>
            <a:endParaRPr lang="en-US" sz="550" dirty="0">
              <a:solidFill>
                <a:schemeClr val="bg1">
                  <a:lumMod val="65000"/>
                </a:schemeClr>
              </a:solidFill>
              <a:latin typeface="+mn-lt"/>
              <a:cs typeface="Arial" panose="020B0604020202020204" pitchFamily="34" charset="0"/>
            </a:endParaRPr>
          </a:p>
        </p:txBody>
      </p:sp>
      <p:sp>
        <p:nvSpPr>
          <p:cNvPr id="20" name="Freeform 19"/>
          <p:cNvSpPr>
            <a:spLocks noEditPoints="1"/>
          </p:cNvSpPr>
          <p:nvPr userDrawn="1"/>
        </p:nvSpPr>
        <p:spPr bwMode="auto">
          <a:xfrm>
            <a:off x="488950" y="6233914"/>
            <a:ext cx="545578" cy="223557"/>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a:latin typeface="+mn-lt"/>
            </a:endParaRPr>
          </a:p>
        </p:txBody>
      </p:sp>
    </p:spTree>
    <p:extLst>
      <p:ext uri="{BB962C8B-B14F-4D97-AF65-F5344CB8AC3E}">
        <p14:creationId xmlns:p14="http://schemas.microsoft.com/office/powerpoint/2010/main" val="1272103511"/>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REPORT TITLE CONTENT">
    <p:spTree>
      <p:nvGrpSpPr>
        <p:cNvPr id="1" name=""/>
        <p:cNvGrpSpPr/>
        <p:nvPr/>
      </p:nvGrpSpPr>
      <p:grpSpPr>
        <a:xfrm>
          <a:off x="0" y="0"/>
          <a:ext cx="0" cy="0"/>
          <a:chOff x="0" y="0"/>
          <a:chExt cx="0" cy="0"/>
        </a:xfrm>
      </p:grpSpPr>
      <p:sp>
        <p:nvSpPr>
          <p:cNvPr id="10" name="Rectangle 6"/>
          <p:cNvSpPr>
            <a:spLocks noChangeArrowheads="1"/>
          </p:cNvSpPr>
          <p:nvPr userDrawn="1"/>
        </p:nvSpPr>
        <p:spPr bwMode="gray">
          <a:xfrm>
            <a:off x="1704314" y="6233914"/>
            <a:ext cx="1458955" cy="226590"/>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KPMG LLP, a UK limited liability partnership, is a member of KPMG International,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a Swiss cooperative</a:t>
            </a:r>
            <a:endParaRPr lang="en-US" sz="550" b="0" dirty="0">
              <a:solidFill>
                <a:schemeClr val="bg1">
                  <a:lumMod val="65000"/>
                </a:schemeClr>
              </a:solidFill>
              <a:latin typeface="+mn-lt"/>
              <a:cs typeface="Arial" panose="020B0604020202020204" pitchFamily="34" charset="0"/>
            </a:endParaRPr>
          </a:p>
        </p:txBody>
      </p:sp>
      <p:sp>
        <p:nvSpPr>
          <p:cNvPr id="12" name="Rectangle 7"/>
          <p:cNvSpPr>
            <a:spLocks noChangeArrowheads="1"/>
          </p:cNvSpPr>
          <p:nvPr userDrawn="1"/>
        </p:nvSpPr>
        <p:spPr bwMode="gray">
          <a:xfrm>
            <a:off x="6869995" y="6233914"/>
            <a:ext cx="1228504" cy="218653"/>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in England No OC301540</a:t>
            </a:r>
          </a:p>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office: 15 Canada Square,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London E14 5GL </a:t>
            </a:r>
            <a:endParaRPr lang="en-US" sz="550" b="0" dirty="0">
              <a:solidFill>
                <a:schemeClr val="bg1">
                  <a:lumMod val="65000"/>
                </a:schemeClr>
              </a:solidFill>
              <a:latin typeface="+mn-lt"/>
              <a:cs typeface="Arial" panose="020B0604020202020204" pitchFamily="34" charset="0"/>
            </a:endParaRPr>
          </a:p>
        </p:txBody>
      </p:sp>
      <p:sp>
        <p:nvSpPr>
          <p:cNvPr id="13" name="Rectangle 6"/>
          <p:cNvSpPr>
            <a:spLocks noChangeArrowheads="1"/>
          </p:cNvSpPr>
          <p:nvPr userDrawn="1"/>
        </p:nvSpPr>
        <p:spPr bwMode="gray">
          <a:xfrm>
            <a:off x="3351380" y="6233914"/>
            <a:ext cx="1889785" cy="310198"/>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KPMG Audit </a:t>
            </a:r>
            <a:r>
              <a:rPr lang="en-US" sz="550" dirty="0" err="1" smtClean="0">
                <a:solidFill>
                  <a:schemeClr val="bg1">
                    <a:lumMod val="65000"/>
                  </a:schemeClr>
                </a:solidFill>
                <a:latin typeface="+mn-lt"/>
                <a:cs typeface="Arial" panose="020B0604020202020204" pitchFamily="34" charset="0"/>
              </a:rPr>
              <a:t>Plc</a:t>
            </a:r>
            <a:r>
              <a:rPr lang="en-US" sz="550" dirty="0" smtClean="0">
                <a:solidFill>
                  <a:schemeClr val="bg1">
                    <a:lumMod val="65000"/>
                  </a:schemeClr>
                </a:solidFill>
                <a:latin typeface="+mn-lt"/>
                <a:cs typeface="Arial" panose="020B0604020202020204" pitchFamily="34" charset="0"/>
              </a:rPr>
              <a:t>, a company incorporated under the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UK Companies Acts, is a member of KPMG International,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a Swiss cooperative</a:t>
            </a:r>
            <a:endParaRPr lang="en-US" sz="550" dirty="0">
              <a:solidFill>
                <a:schemeClr val="bg1">
                  <a:lumMod val="65000"/>
                </a:schemeClr>
              </a:solidFill>
              <a:latin typeface="+mn-lt"/>
              <a:cs typeface="Arial" panose="020B0604020202020204" pitchFamily="34" charset="0"/>
            </a:endParaRPr>
          </a:p>
        </p:txBody>
      </p:sp>
      <p:sp>
        <p:nvSpPr>
          <p:cNvPr id="15" name="Rectangle 7"/>
          <p:cNvSpPr>
            <a:spLocks noChangeArrowheads="1"/>
          </p:cNvSpPr>
          <p:nvPr userDrawn="1"/>
        </p:nvSpPr>
        <p:spPr bwMode="gray">
          <a:xfrm>
            <a:off x="5429275" y="6233914"/>
            <a:ext cx="1252610" cy="218653"/>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Registered in England No 3110745</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Registered office: 15 Canada Square,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London E14 5GL </a:t>
            </a:r>
            <a:endParaRPr lang="en-US" sz="550" dirty="0">
              <a:solidFill>
                <a:schemeClr val="bg1">
                  <a:lumMod val="65000"/>
                </a:schemeClr>
              </a:solidFill>
              <a:latin typeface="+mn-lt"/>
              <a:cs typeface="Arial" panose="020B0604020202020204" pitchFamily="34" charset="0"/>
            </a:endParaRPr>
          </a:p>
        </p:txBody>
      </p:sp>
      <p:sp>
        <p:nvSpPr>
          <p:cNvPr id="16" name="Freeform 15"/>
          <p:cNvSpPr>
            <a:spLocks noEditPoints="1"/>
          </p:cNvSpPr>
          <p:nvPr userDrawn="1"/>
        </p:nvSpPr>
        <p:spPr bwMode="auto">
          <a:xfrm>
            <a:off x="488950" y="6233914"/>
            <a:ext cx="545578" cy="223557"/>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a:latin typeface="+mn-lt"/>
            </a:endParaRPr>
          </a:p>
        </p:txBody>
      </p:sp>
      <p:sp>
        <p:nvSpPr>
          <p:cNvPr id="3" name="Title 2"/>
          <p:cNvSpPr>
            <a:spLocks noGrp="1"/>
          </p:cNvSpPr>
          <p:nvPr>
            <p:ph type="title"/>
          </p:nvPr>
        </p:nvSpPr>
        <p:spPr>
          <a:xfrm>
            <a:off x="488950" y="451575"/>
            <a:ext cx="8591450" cy="723600"/>
          </a:xfrm>
        </p:spPr>
        <p:txBody>
          <a:bodyPr/>
          <a:lstStyle/>
          <a:p>
            <a:r>
              <a:rPr lang="de-DE" smtClean="0"/>
              <a:t>Titelmasterformat durch Klicken bearbeiten</a:t>
            </a:r>
            <a:endParaRPr lang="en-GB" dirty="0"/>
          </a:p>
        </p:txBody>
      </p:sp>
      <p:sp>
        <p:nvSpPr>
          <p:cNvPr id="17" name="Text Placeholder 5"/>
          <p:cNvSpPr>
            <a:spLocks noGrp="1"/>
          </p:cNvSpPr>
          <p:nvPr>
            <p:ph type="body" sz="quarter" idx="10"/>
          </p:nvPr>
        </p:nvSpPr>
        <p:spPr>
          <a:xfrm>
            <a:off x="488950" y="1422400"/>
            <a:ext cx="8591450" cy="4604400"/>
          </a:xfrm>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Tree>
    <p:extLst>
      <p:ext uri="{BB962C8B-B14F-4D97-AF65-F5344CB8AC3E}">
        <p14:creationId xmlns:p14="http://schemas.microsoft.com/office/powerpoint/2010/main" val="413690193"/>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REPORT 2 COLUMN AND COVER LETTER RUNOVER">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177925"/>
            <a:ext cx="4370388" cy="4843462"/>
          </a:xfrm>
        </p:spPr>
        <p:txBody>
          <a:bodyPr/>
          <a:lstStyle>
            <a:lvl1pPr>
              <a:defRPr sz="800" baseline="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4" name="Text Placeholder 8"/>
          <p:cNvSpPr>
            <a:spLocks noGrp="1"/>
          </p:cNvSpPr>
          <p:nvPr>
            <p:ph type="body" sz="quarter" idx="11"/>
          </p:nvPr>
        </p:nvSpPr>
        <p:spPr>
          <a:xfrm>
            <a:off x="5047876" y="1177925"/>
            <a:ext cx="4369173" cy="4843462"/>
          </a:xfrm>
          <a:ln w="6350">
            <a:noFill/>
          </a:ln>
        </p:spPr>
        <p:txBody>
          <a:bodyPr lIns="0" tIns="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9" name="Text Placeholder 24"/>
          <p:cNvSpPr>
            <a:spLocks noGrp="1"/>
          </p:cNvSpPr>
          <p:nvPr>
            <p:ph type="body" sz="quarter" idx="15"/>
          </p:nvPr>
        </p:nvSpPr>
        <p:spPr>
          <a:xfrm>
            <a:off x="488950" y="451705"/>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12" name="Freeform 19"/>
          <p:cNvSpPr>
            <a:spLocks noEditPoints="1"/>
          </p:cNvSpPr>
          <p:nvPr userDrawn="1"/>
        </p:nvSpPr>
        <p:spPr bwMode="auto">
          <a:xfrm>
            <a:off x="488950"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3" name="TextBox 12"/>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4" name="TextBox 13"/>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5" name="TextBox 14"/>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6" name="TextBox 15"/>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7" name="Shape 8"/>
          <p:cNvSpPr txBox="1">
            <a:spLocks/>
          </p:cNvSpPr>
          <p:nvPr userDrawn="1"/>
        </p:nvSpPr>
        <p:spPr>
          <a:xfrm>
            <a:off x="8916271"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‹Nr.›</a:t>
            </a:fld>
            <a:endParaRPr lang="en-US" sz="1000" dirty="0">
              <a:solidFill>
                <a:schemeClr val="tx2"/>
              </a:solidFill>
              <a:latin typeface="+mn-lt"/>
              <a:ea typeface="Arial"/>
              <a:cs typeface="Arial" panose="020B0604020202020204" pitchFamily="34" charset="0"/>
            </a:endParaRPr>
          </a:p>
        </p:txBody>
      </p:sp>
    </p:spTree>
    <p:extLst>
      <p:ext uri="{BB962C8B-B14F-4D97-AF65-F5344CB8AC3E}">
        <p14:creationId xmlns:p14="http://schemas.microsoft.com/office/powerpoint/2010/main" val="2912272938"/>
      </p:ext>
    </p:extLst>
  </p:cSld>
  <p:clrMapOvr>
    <a:masterClrMapping/>
  </p:clrMapOvr>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CONTACTS">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stretch>
            <a:fillRect/>
          </a:stretch>
        </p:blipFill>
        <p:spPr>
          <a:xfrm flipH="1">
            <a:off x="0" y="0"/>
            <a:ext cx="9906000" cy="6858000"/>
          </a:xfrm>
          <a:prstGeom prst="rect">
            <a:avLst/>
          </a:prstGeom>
        </p:spPr>
      </p:pic>
      <p:sp>
        <p:nvSpPr>
          <p:cNvPr id="7" name="Text Placeholder 6"/>
          <p:cNvSpPr>
            <a:spLocks noGrp="1"/>
          </p:cNvSpPr>
          <p:nvPr>
            <p:ph type="body" sz="quarter" idx="10"/>
          </p:nvPr>
        </p:nvSpPr>
        <p:spPr>
          <a:xfrm>
            <a:off x="4659580" y="820739"/>
            <a:ext cx="3739884" cy="754061"/>
          </a:xfrm>
        </p:spPr>
        <p:txBody>
          <a:bodyPr/>
          <a:lstStyle>
            <a:lvl1pPr>
              <a:lnSpc>
                <a:spcPct val="70000"/>
              </a:lnSpc>
              <a:defRPr sz="4400" b="0">
                <a:solidFill>
                  <a:schemeClr val="bg1"/>
                </a:solidFill>
                <a:latin typeface="+mj-lt"/>
              </a:defRPr>
            </a:lvl1pPr>
          </a:lstStyle>
          <a:p>
            <a:pPr lvl="0"/>
            <a:r>
              <a:rPr lang="de-DE" smtClean="0"/>
              <a:t>Textmasterformat bearbeiten</a:t>
            </a:r>
          </a:p>
        </p:txBody>
      </p:sp>
      <p:sp>
        <p:nvSpPr>
          <p:cNvPr id="9" name="Text Placeholder 10"/>
          <p:cNvSpPr>
            <a:spLocks noGrp="1"/>
          </p:cNvSpPr>
          <p:nvPr>
            <p:ph type="body" sz="quarter" idx="11"/>
          </p:nvPr>
        </p:nvSpPr>
        <p:spPr>
          <a:xfrm>
            <a:off x="4659580" y="1435735"/>
            <a:ext cx="3740400" cy="3267075"/>
          </a:xfrm>
        </p:spPr>
        <p:txBody>
          <a:bodyPr/>
          <a:lstStyle>
            <a:lvl1pPr>
              <a:defRPr>
                <a:solidFill>
                  <a:schemeClr val="bg1"/>
                </a:solidFill>
              </a:defRPr>
            </a:lvl1pPr>
            <a:lvl2pP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2" name="Freeform 19"/>
          <p:cNvSpPr>
            <a:spLocks noEditPoints="1"/>
          </p:cNvSpPr>
          <p:nvPr userDrawn="1"/>
        </p:nvSpPr>
        <p:spPr bwMode="auto">
          <a:xfrm>
            <a:off x="4659580" y="6320118"/>
            <a:ext cx="4248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867859210"/>
      </p:ext>
    </p:extLst>
  </p:cSld>
  <p:clrMapOvr>
    <a:masterClrMapping/>
  </p:clrMapOvr>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FINAL SLIDE">
    <p:spTree>
      <p:nvGrpSpPr>
        <p:cNvPr id="1" name=""/>
        <p:cNvGrpSpPr/>
        <p:nvPr/>
      </p:nvGrpSpPr>
      <p:grpSpPr>
        <a:xfrm>
          <a:off x="0" y="0"/>
          <a:ext cx="0" cy="0"/>
          <a:chOff x="0" y="0"/>
          <a:chExt cx="0" cy="0"/>
        </a:xfrm>
      </p:grpSpPr>
      <p:sp>
        <p:nvSpPr>
          <p:cNvPr id="5" name="object 3"/>
          <p:cNvSpPr/>
          <p:nvPr userDrawn="1"/>
        </p:nvSpPr>
        <p:spPr>
          <a:xfrm>
            <a:off x="3" y="0"/>
            <a:ext cx="82867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400" dirty="0">
              <a:latin typeface="Arial" panose="020B0604020202020204" pitchFamily="34" charset="0"/>
              <a:sym typeface="Arial" panose="020B0604020202020204" pitchFamily="34" charset="0"/>
            </a:endParaRPr>
          </a:p>
        </p:txBody>
      </p:sp>
      <p:sp>
        <p:nvSpPr>
          <p:cNvPr id="17" name="Freeform 19"/>
          <p:cNvSpPr>
            <a:spLocks noEditPoints="1"/>
          </p:cNvSpPr>
          <p:nvPr userDrawn="1"/>
        </p:nvSpPr>
        <p:spPr bwMode="auto">
          <a:xfrm>
            <a:off x="1715999"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6" name="Text Placeholder 2"/>
          <p:cNvSpPr>
            <a:spLocks noGrp="1"/>
          </p:cNvSpPr>
          <p:nvPr>
            <p:ph type="body" sz="quarter" idx="11"/>
          </p:nvPr>
        </p:nvSpPr>
        <p:spPr>
          <a:xfrm>
            <a:off x="1715999" y="5113339"/>
            <a:ext cx="7375525" cy="554037"/>
          </a:xfrm>
        </p:spPr>
        <p:txBody>
          <a:bodyPr/>
          <a:lstStyle>
            <a:lvl1pPr>
              <a:buFontTx/>
              <a:buNone/>
              <a:defRPr sz="900" b="0">
                <a:solidFill>
                  <a:schemeClr val="bg1">
                    <a:lumMod val="65000"/>
                  </a:schemeClr>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a:p>
            <a:pPr lvl="1"/>
            <a:r>
              <a:rPr lang="de-DE" smtClean="0"/>
              <a:t>Zweite Ebene</a:t>
            </a:r>
          </a:p>
        </p:txBody>
      </p:sp>
      <p:sp>
        <p:nvSpPr>
          <p:cNvPr id="18" name="Text Placeholder 2"/>
          <p:cNvSpPr>
            <a:spLocks noGrp="1"/>
          </p:cNvSpPr>
          <p:nvPr>
            <p:ph type="body" sz="quarter" idx="12"/>
          </p:nvPr>
        </p:nvSpPr>
        <p:spPr>
          <a:xfrm>
            <a:off x="1715999" y="5902325"/>
            <a:ext cx="7375525" cy="119064"/>
          </a:xfrm>
        </p:spPr>
        <p:txBody>
          <a:bodyPr/>
          <a:lstStyle>
            <a:lvl1pPr>
              <a:buFontTx/>
              <a:buNone/>
              <a:defRPr sz="900" b="0">
                <a:solidFill>
                  <a:schemeClr val="bg1">
                    <a:lumMod val="65000"/>
                  </a:schemeClr>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p:txBody>
      </p:sp>
      <p:sp>
        <p:nvSpPr>
          <p:cNvPr id="19" name="Text Placeholder 2"/>
          <p:cNvSpPr>
            <a:spLocks noGrp="1"/>
          </p:cNvSpPr>
          <p:nvPr>
            <p:ph type="body" sz="quarter" idx="13"/>
          </p:nvPr>
        </p:nvSpPr>
        <p:spPr>
          <a:xfrm>
            <a:off x="1715999" y="4313239"/>
            <a:ext cx="7375525" cy="554037"/>
          </a:xfrm>
        </p:spPr>
        <p:txBody>
          <a:bodyPr/>
          <a:lstStyle>
            <a:lvl1pPr>
              <a:buFontTx/>
              <a:buNone/>
              <a:defRPr sz="900" b="0">
                <a:solidFill>
                  <a:schemeClr val="bg1">
                    <a:lumMod val="65000"/>
                  </a:schemeClr>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a:p>
            <a:pPr lvl="1"/>
            <a:r>
              <a:rPr lang="de-DE" smtClean="0"/>
              <a:t>Zweite Ebene</a:t>
            </a:r>
          </a:p>
        </p:txBody>
      </p:sp>
      <p:sp>
        <p:nvSpPr>
          <p:cNvPr id="20" name="Text Placeholder 2"/>
          <p:cNvSpPr>
            <a:spLocks noGrp="1"/>
          </p:cNvSpPr>
          <p:nvPr>
            <p:ph type="body" sz="quarter" idx="14"/>
          </p:nvPr>
        </p:nvSpPr>
        <p:spPr>
          <a:xfrm>
            <a:off x="1715999" y="3948112"/>
            <a:ext cx="2052000" cy="119064"/>
          </a:xfrm>
        </p:spPr>
        <p:txBody>
          <a:bodyPr/>
          <a:lstStyle>
            <a:lvl1pPr>
              <a:buFontTx/>
              <a:buNone/>
              <a:defRPr sz="1100" b="1">
                <a:solidFill>
                  <a:schemeClr val="tx2"/>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p:txBody>
      </p:sp>
      <p:sp>
        <p:nvSpPr>
          <p:cNvPr id="21" name="Text Placeholder 2"/>
          <p:cNvSpPr>
            <a:spLocks noGrp="1"/>
          </p:cNvSpPr>
          <p:nvPr>
            <p:ph type="body" sz="quarter" idx="15"/>
          </p:nvPr>
        </p:nvSpPr>
        <p:spPr>
          <a:xfrm>
            <a:off x="4775338" y="3948112"/>
            <a:ext cx="2052000" cy="119064"/>
          </a:xfrm>
        </p:spPr>
        <p:txBody>
          <a:bodyPr/>
          <a:lstStyle>
            <a:lvl1pPr>
              <a:buFontTx/>
              <a:buNone/>
              <a:defRPr sz="1100" b="1">
                <a:solidFill>
                  <a:schemeClr val="tx2"/>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775338" y="3442555"/>
            <a:ext cx="1325883" cy="381001"/>
          </a:xfrm>
          <a:prstGeom prst="rect">
            <a:avLst/>
          </a:prstGeom>
        </p:spPr>
      </p:pic>
      <p:pic>
        <p:nvPicPr>
          <p:cNvPr id="10" name="Picture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715999" y="3442555"/>
            <a:ext cx="2523749" cy="384049"/>
          </a:xfrm>
          <a:prstGeom prst="rect">
            <a:avLst/>
          </a:prstGeom>
        </p:spPr>
      </p:pic>
    </p:spTree>
    <p:extLst>
      <p:ext uri="{BB962C8B-B14F-4D97-AF65-F5344CB8AC3E}">
        <p14:creationId xmlns:p14="http://schemas.microsoft.com/office/powerpoint/2010/main" val="3267273653"/>
      </p:ext>
    </p:extLst>
  </p:cSld>
  <p:clrMapOvr>
    <a:masterClrMapping/>
  </p:clrMapOvr>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userDrawn="1">
  <p:cSld name="1_FINAL SLIDE">
    <p:spTree>
      <p:nvGrpSpPr>
        <p:cNvPr id="1" name=""/>
        <p:cNvGrpSpPr/>
        <p:nvPr/>
      </p:nvGrpSpPr>
      <p:grpSpPr>
        <a:xfrm>
          <a:off x="0" y="0"/>
          <a:ext cx="0" cy="0"/>
          <a:chOff x="0" y="0"/>
          <a:chExt cx="0" cy="0"/>
        </a:xfrm>
      </p:grpSpPr>
      <p:sp>
        <p:nvSpPr>
          <p:cNvPr id="5" name="object 3"/>
          <p:cNvSpPr/>
          <p:nvPr userDrawn="1"/>
        </p:nvSpPr>
        <p:spPr>
          <a:xfrm>
            <a:off x="3" y="0"/>
            <a:ext cx="82867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400" dirty="0">
              <a:latin typeface="Arial" panose="020B0604020202020204" pitchFamily="34" charset="0"/>
              <a:sym typeface="Arial" panose="020B0604020202020204" pitchFamily="34" charset="0"/>
            </a:endParaRPr>
          </a:p>
        </p:txBody>
      </p:sp>
      <p:sp>
        <p:nvSpPr>
          <p:cNvPr id="36" name="Text Placeholder 2"/>
          <p:cNvSpPr>
            <a:spLocks noGrp="1"/>
          </p:cNvSpPr>
          <p:nvPr>
            <p:ph type="body" sz="quarter" idx="13" hasCustomPrompt="1"/>
          </p:nvPr>
        </p:nvSpPr>
        <p:spPr>
          <a:xfrm>
            <a:off x="1715999" y="5469180"/>
            <a:ext cx="7375525" cy="554037"/>
          </a:xfrm>
        </p:spPr>
        <p:txBody>
          <a:bodyPr anchor="b"/>
          <a:lstStyle>
            <a:lvl1pPr>
              <a:buFontTx/>
              <a:buNone/>
              <a:defRPr sz="600" b="0">
                <a:solidFill>
                  <a:schemeClr val="tx1">
                    <a:lumMod val="65000"/>
                    <a:lumOff val="35000"/>
                  </a:schemeClr>
                </a:solidFill>
              </a:defRPr>
            </a:lvl1pPr>
            <a:lvl2pPr>
              <a:buFontTx/>
              <a:buNone/>
              <a:defRPr sz="600" b="0">
                <a:solidFill>
                  <a:schemeClr val="tx1">
                    <a:lumMod val="65000"/>
                    <a:lumOff val="3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en-US" dirty="0" smtClean="0"/>
              <a:t>Internal use only. </a:t>
            </a:r>
          </a:p>
          <a:p>
            <a:pPr lvl="0"/>
            <a:r>
              <a:rPr lang="en-US" dirty="0" smtClean="0"/>
              <a:t>© 2016 KPMG International Cooperative (“KPMG International”), a Swiss entity. Member firms of the KPMG network of independent firms are affiliated with KPMG International. KPMG International provides no client services. No member firm has any authority to obligate or bind KPMG International or any other member firm vis-à-vis third parties, nor does KPMG International have any such authority to obligate or bind any member firm. All rights reserved. </a:t>
            </a:r>
          </a:p>
        </p:txBody>
      </p:sp>
      <p:sp>
        <p:nvSpPr>
          <p:cNvPr id="37" name="Title 2"/>
          <p:cNvSpPr>
            <a:spLocks noGrp="1"/>
          </p:cNvSpPr>
          <p:nvPr>
            <p:ph type="title"/>
          </p:nvPr>
        </p:nvSpPr>
        <p:spPr>
          <a:xfrm>
            <a:off x="1715999" y="451575"/>
            <a:ext cx="7701051" cy="723600"/>
          </a:xfrm>
        </p:spPr>
        <p:txBody>
          <a:bodyPr/>
          <a:lstStyle/>
          <a:p>
            <a:r>
              <a:rPr lang="de-DE" dirty="0" smtClean="0"/>
              <a:t>Titelmasterformat durch Klicken bearbeiten</a:t>
            </a:r>
            <a:endParaRPr lang="en-GB" dirty="0"/>
          </a:p>
        </p:txBody>
      </p:sp>
      <p:sp>
        <p:nvSpPr>
          <p:cNvPr id="38" name="Text Placeholder 7"/>
          <p:cNvSpPr>
            <a:spLocks noGrp="1"/>
          </p:cNvSpPr>
          <p:nvPr>
            <p:ph type="body" sz="quarter" idx="29"/>
          </p:nvPr>
        </p:nvSpPr>
        <p:spPr>
          <a:xfrm>
            <a:off x="1715999" y="2008722"/>
            <a:ext cx="3600000" cy="2114313"/>
          </a:xfrm>
          <a:prstGeom prst="rect">
            <a:avLst/>
          </a:prstGeom>
        </p:spPr>
        <p:txBody>
          <a:bodyPr vert="horz" lIns="0" tIns="45720" rIns="0" bIns="0">
            <a:noAutofit/>
          </a:bodyPr>
          <a:lstStyle>
            <a:lvl1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1pPr>
            <a:lvl2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2pPr>
            <a:lvl3pPr marL="21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de-DE" sz="900" b="0" i="0" dirty="0" smtClean="0">
                <a:solidFill>
                  <a:schemeClr val="tx2"/>
                </a:solidFill>
                <a:latin typeface="+mn-lt"/>
                <a:cs typeface="Arial" panose="020B0604020202020204" pitchFamily="34" charset="0"/>
              </a:defRPr>
            </a:lvl3pPr>
            <a:lvl4pPr marL="360000" marR="0"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rgbClr val="00338D"/>
                </a:solidFill>
                <a:latin typeface="+mn-lt"/>
                <a:cs typeface="Arial" panose="020B0604020202020204" pitchFamily="34" charset="0"/>
              </a:defRPr>
            </a:lvl4pPr>
            <a:lvl5pPr marL="57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chemeClr val="tx2"/>
                </a:solidFill>
                <a:latin typeface="+mn-lt"/>
                <a:cs typeface="Arial" panose="020B0604020202020204" pitchFamily="34" charset="0"/>
              </a:defRPr>
            </a:lvl5pPr>
            <a:lvl6pPr>
              <a:defRPr/>
            </a:lvl6pPr>
            <a:lvl7pPr>
              <a:defRPr/>
            </a:lvl7p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de-DE" sz="900" b="1" i="0" u="none" strike="noStrike" kern="1200" cap="none" spc="0" normalizeH="0" baseline="0" noProof="0" dirty="0" smtClean="0">
                <a:ln>
                  <a:noFill/>
                </a:ln>
                <a:solidFill>
                  <a:srgbClr val="00338D"/>
                </a:solidFill>
                <a:effectLst/>
                <a:uLnTx/>
                <a:uFillTx/>
                <a:latin typeface="+mn-lt"/>
                <a:ea typeface="+mn-ea"/>
                <a:cs typeface="+mn-cs"/>
              </a:rPr>
              <a:t>Textmasterformat bearbeiten</a:t>
            </a:r>
          </a:p>
          <a:p>
            <a:pPr marL="0" marR="0" lvl="1" indent="0" algn="l" defTabSz="914400" rtl="0" eaLnBrk="1" fontAlgn="auto" latinLnBrk="0" hangingPunct="1">
              <a:lnSpc>
                <a:spcPct val="100000"/>
              </a:lnSpc>
              <a:spcBef>
                <a:spcPts val="0"/>
              </a:spcBef>
              <a:spcAft>
                <a:spcPts val="600"/>
              </a:spcAft>
              <a:buClrTx/>
              <a:buSzTx/>
              <a:buFontTx/>
              <a:buNone/>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Zweite Ebene</a:t>
            </a:r>
          </a:p>
          <a:p>
            <a:pPr marL="216000" marR="0" lvl="2"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Dritte Ebene</a:t>
            </a:r>
          </a:p>
          <a:p>
            <a:pPr marL="360000" marR="0" lvl="3"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Vierte Ebene</a:t>
            </a:r>
          </a:p>
          <a:p>
            <a:pPr marL="576000" marR="0" lvl="4"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Fünfte Ebene</a:t>
            </a:r>
            <a:endParaRPr kumimoji="0" lang="en-US" sz="900" b="0" i="0" u="none" strike="noStrike" kern="1200" cap="none" spc="0" normalizeH="0" baseline="0" noProof="0" dirty="0" smtClean="0">
              <a:ln>
                <a:noFill/>
              </a:ln>
              <a:solidFill>
                <a:srgbClr val="000000"/>
              </a:solidFill>
              <a:effectLst/>
              <a:uLnTx/>
              <a:uFillTx/>
              <a:latin typeface="+mn-lt"/>
              <a:ea typeface="+mn-ea"/>
              <a:cs typeface="+mn-cs"/>
            </a:endParaRPr>
          </a:p>
        </p:txBody>
      </p:sp>
      <p:sp>
        <p:nvSpPr>
          <p:cNvPr id="39" name="Text Placeholder 7"/>
          <p:cNvSpPr>
            <a:spLocks noGrp="1"/>
          </p:cNvSpPr>
          <p:nvPr>
            <p:ph type="body" sz="quarter" idx="28"/>
          </p:nvPr>
        </p:nvSpPr>
        <p:spPr>
          <a:xfrm>
            <a:off x="5817050" y="2008721"/>
            <a:ext cx="3600000" cy="2114313"/>
          </a:xfrm>
          <a:prstGeom prst="rect">
            <a:avLst/>
          </a:prstGeom>
        </p:spPr>
        <p:txBody>
          <a:bodyPr vert="horz" lIns="0" tIns="45720" rIns="0" bIns="0">
            <a:noAutofit/>
          </a:bodyPr>
          <a:lstStyle>
            <a:lvl1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1pPr>
            <a:lvl2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2pPr>
            <a:lvl3pPr marL="21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de-DE" sz="900" b="0" i="0" dirty="0" smtClean="0">
                <a:solidFill>
                  <a:schemeClr val="tx2"/>
                </a:solidFill>
                <a:latin typeface="+mn-lt"/>
                <a:cs typeface="Arial" panose="020B0604020202020204" pitchFamily="34" charset="0"/>
              </a:defRPr>
            </a:lvl3pPr>
            <a:lvl4pPr marL="360000" marR="0"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rgbClr val="00338D"/>
                </a:solidFill>
                <a:latin typeface="+mn-lt"/>
                <a:cs typeface="Arial" panose="020B0604020202020204" pitchFamily="34" charset="0"/>
              </a:defRPr>
            </a:lvl4pPr>
            <a:lvl5pPr marL="57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chemeClr val="tx2"/>
                </a:solidFill>
                <a:latin typeface="+mn-lt"/>
                <a:cs typeface="Arial" panose="020B0604020202020204" pitchFamily="34" charset="0"/>
              </a:defRPr>
            </a:lvl5pPr>
            <a:lvl6pPr>
              <a:defRPr/>
            </a:lvl6pPr>
            <a:lvl7pPr>
              <a:defRPr/>
            </a:lvl7p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de-DE" sz="900" b="1" i="0" u="none" strike="noStrike" kern="1200" cap="none" spc="0" normalizeH="0" baseline="0" noProof="0" dirty="0" smtClean="0">
                <a:ln>
                  <a:noFill/>
                </a:ln>
                <a:solidFill>
                  <a:srgbClr val="00338D"/>
                </a:solidFill>
                <a:effectLst/>
                <a:uLnTx/>
                <a:uFillTx/>
                <a:latin typeface="+mn-lt"/>
                <a:ea typeface="+mn-ea"/>
                <a:cs typeface="+mn-cs"/>
              </a:rPr>
              <a:t>Textmasterformat bearbeiten</a:t>
            </a:r>
          </a:p>
          <a:p>
            <a:pPr marL="0" marR="0" lvl="1" indent="0" algn="l" defTabSz="914400" rtl="0" eaLnBrk="1" fontAlgn="auto" latinLnBrk="0" hangingPunct="1">
              <a:lnSpc>
                <a:spcPct val="100000"/>
              </a:lnSpc>
              <a:spcBef>
                <a:spcPts val="0"/>
              </a:spcBef>
              <a:spcAft>
                <a:spcPts val="600"/>
              </a:spcAft>
              <a:buClrTx/>
              <a:buSzTx/>
              <a:buFontTx/>
              <a:buNone/>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Zweite Ebene</a:t>
            </a:r>
          </a:p>
          <a:p>
            <a:pPr marL="216000" marR="0" lvl="2"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Dritte Ebene</a:t>
            </a:r>
          </a:p>
          <a:p>
            <a:pPr marL="360000" marR="0" lvl="3"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Vierte Ebene</a:t>
            </a:r>
          </a:p>
          <a:p>
            <a:pPr marL="576000" marR="0" lvl="4"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Fünfte Ebene</a:t>
            </a:r>
            <a:endParaRPr kumimoji="0" lang="en-US" sz="900" b="0" i="0" u="none" strike="noStrike" kern="1200" cap="none" spc="0" normalizeH="0" baseline="0" noProof="0" dirty="0" smtClean="0">
              <a:ln>
                <a:noFill/>
              </a:ln>
              <a:solidFill>
                <a:srgbClr val="000000"/>
              </a:solidFill>
              <a:effectLst/>
              <a:uLnTx/>
              <a:uFillTx/>
              <a:latin typeface="+mn-lt"/>
              <a:ea typeface="+mn-ea"/>
              <a:cs typeface="+mn-cs"/>
            </a:endParaRPr>
          </a:p>
        </p:txBody>
      </p:sp>
    </p:spTree>
    <p:extLst>
      <p:ext uri="{BB962C8B-B14F-4D97-AF65-F5344CB8AC3E}">
        <p14:creationId xmlns:p14="http://schemas.microsoft.com/office/powerpoint/2010/main" val="893719865"/>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SLIDE 5 - Singular image">
    <p:spTree>
      <p:nvGrpSpPr>
        <p:cNvPr id="1" name=""/>
        <p:cNvGrpSpPr/>
        <p:nvPr/>
      </p:nvGrpSpPr>
      <p:grpSpPr>
        <a:xfrm>
          <a:off x="0" y="0"/>
          <a:ext cx="0" cy="0"/>
          <a:chOff x="0" y="0"/>
          <a:chExt cx="0" cy="0"/>
        </a:xfrm>
      </p:grpSpPr>
      <p:pic>
        <p:nvPicPr>
          <p:cNvPr id="8" name="Grafik 7"/>
          <p:cNvPicPr>
            <a:picLocks noChangeAspect="1"/>
          </p:cNvPicPr>
          <p:nvPr userDrawn="1"/>
        </p:nvPicPr>
        <p:blipFill rotWithShape="1">
          <a:blip r:embed="rId2">
            <a:extLst>
              <a:ext uri="{28A0092B-C50C-407E-A947-70E740481C1C}">
                <a14:useLocalDpi xmlns:a14="http://schemas.microsoft.com/office/drawing/2010/main" val="0"/>
              </a:ext>
            </a:extLst>
          </a:blip>
          <a:srcRect r="3611"/>
          <a:stretch/>
        </p:blipFill>
        <p:spPr>
          <a:xfrm>
            <a:off x="0" y="0"/>
            <a:ext cx="9915525" cy="6858000"/>
          </a:xfrm>
          <a:prstGeom prst="rect">
            <a:avLst/>
          </a:prstGeom>
        </p:spPr>
      </p:pic>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US" dirty="0" smtClean="0"/>
              <a:t>Title slide 5</a:t>
            </a:r>
            <a:br>
              <a:rPr lang="en-US" dirty="0" smtClean="0"/>
            </a:br>
            <a:r>
              <a:rPr lang="en-US" dirty="0" smtClean="0"/>
              <a:t>singular </a:t>
            </a:r>
            <a:br>
              <a:rPr lang="en-US" dirty="0" smtClean="0"/>
            </a:br>
            <a:r>
              <a:rPr lang="en-US" dirty="0" smtClean="0"/>
              <a:t>image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800" dirty="0">
              <a:latin typeface="Arial" panose="020B0604020202020204" pitchFamily="34" charset="0"/>
            </a:endParaRPr>
          </a:p>
        </p:txBody>
      </p:sp>
      <p:sp>
        <p:nvSpPr>
          <p:cNvPr id="6" name="Freeform 19"/>
          <p:cNvSpPr>
            <a:spLocks noEditPoints="1"/>
          </p:cNvSpPr>
          <p:nvPr userDrawn="1"/>
        </p:nvSpPr>
        <p:spPr bwMode="auto">
          <a:xfrm>
            <a:off x="2236108" y="784800"/>
            <a:ext cx="8424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9" name="Text Placeholder 3"/>
          <p:cNvSpPr>
            <a:spLocks noGrp="1"/>
          </p:cNvSpPr>
          <p:nvPr>
            <p:ph type="body" sz="quarter" idx="11"/>
          </p:nvPr>
        </p:nvSpPr>
        <p:spPr>
          <a:xfrm>
            <a:off x="2236108" y="5036400"/>
            <a:ext cx="6687092"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3494990079"/>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LE SLIDE 6 - No imag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Title slide 6</a:t>
            </a:r>
            <a:br>
              <a:rPr lang="en-GB" dirty="0" smtClean="0"/>
            </a:br>
            <a:r>
              <a:rPr lang="en-GB" dirty="0" smtClean="0"/>
              <a:t>no image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800" dirty="0">
              <a:latin typeface="Arial" panose="020B0604020202020204" pitchFamily="34" charset="0"/>
            </a:endParaRPr>
          </a:p>
        </p:txBody>
      </p:sp>
      <p:sp>
        <p:nvSpPr>
          <p:cNvPr id="9" name="Freeform 19"/>
          <p:cNvSpPr>
            <a:spLocks noEditPoints="1"/>
          </p:cNvSpPr>
          <p:nvPr userDrawn="1"/>
        </p:nvSpPr>
        <p:spPr bwMode="auto">
          <a:xfrm>
            <a:off x="2236108" y="784800"/>
            <a:ext cx="8424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7" name="Text Placeholder 3"/>
          <p:cNvSpPr>
            <a:spLocks noGrp="1"/>
          </p:cNvSpPr>
          <p:nvPr>
            <p:ph type="body" sz="quarter" idx="11"/>
          </p:nvPr>
        </p:nvSpPr>
        <p:spPr>
          <a:xfrm>
            <a:off x="2236108" y="5036400"/>
            <a:ext cx="6687092"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448723348"/>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Letter two column">
    <p:spTree>
      <p:nvGrpSpPr>
        <p:cNvPr id="1" name=""/>
        <p:cNvGrpSpPr/>
        <p:nvPr/>
      </p:nvGrpSpPr>
      <p:grpSpPr>
        <a:xfrm>
          <a:off x="0" y="0"/>
          <a:ext cx="0" cy="0"/>
          <a:chOff x="0" y="0"/>
          <a:chExt cx="0" cy="0"/>
        </a:xfrm>
      </p:grpSpPr>
      <p:sp>
        <p:nvSpPr>
          <p:cNvPr id="25" name="Text Placeholder 24"/>
          <p:cNvSpPr>
            <a:spLocks noGrp="1"/>
          </p:cNvSpPr>
          <p:nvPr>
            <p:ph type="body" sz="quarter" idx="14"/>
          </p:nvPr>
        </p:nvSpPr>
        <p:spPr>
          <a:xfrm>
            <a:off x="5046663" y="445724"/>
            <a:ext cx="4378758" cy="365356"/>
          </a:xfrm>
        </p:spPr>
        <p:txBody>
          <a:bodyPr lIns="144000"/>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26" name="Text Placeholder 24"/>
          <p:cNvSpPr>
            <a:spLocks noGrp="1"/>
          </p:cNvSpPr>
          <p:nvPr>
            <p:ph type="body" sz="quarter" idx="15"/>
          </p:nvPr>
        </p:nvSpPr>
        <p:spPr>
          <a:xfrm>
            <a:off x="488950" y="445724"/>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19" name="Text Placeholder 8"/>
          <p:cNvSpPr>
            <a:spLocks noGrp="1"/>
          </p:cNvSpPr>
          <p:nvPr>
            <p:ph type="body" sz="quarter" idx="10"/>
          </p:nvPr>
        </p:nvSpPr>
        <p:spPr>
          <a:xfrm>
            <a:off x="488950" y="1177924"/>
            <a:ext cx="4370388" cy="4843463"/>
          </a:xfrm>
        </p:spPr>
        <p:txBody>
          <a:bodyPr/>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20" name="Text Placeholder 8"/>
          <p:cNvSpPr>
            <a:spLocks noGrp="1"/>
          </p:cNvSpPr>
          <p:nvPr>
            <p:ph type="body" sz="quarter" idx="11"/>
          </p:nvPr>
        </p:nvSpPr>
        <p:spPr>
          <a:xfrm>
            <a:off x="5061064" y="1177924"/>
            <a:ext cx="4355985" cy="4843463"/>
          </a:xfrm>
          <a:ln w="6350">
            <a:solidFill>
              <a:schemeClr val="tx2"/>
            </a:solidFill>
          </a:ln>
        </p:spPr>
        <p:txBody>
          <a:bodyPr lIns="144000" tIns="7200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1" name="Rectangle 20"/>
          <p:cNvSpPr/>
          <p:nvPr userDrawn="1"/>
        </p:nvSpPr>
        <p:spPr>
          <a:xfrm>
            <a:off x="5047877" y="1177924"/>
            <a:ext cx="91081" cy="4843463"/>
          </a:xfrm>
          <a:prstGeom prst="rect">
            <a:avLst/>
          </a:prstGeom>
          <a:solidFill>
            <a:schemeClr val="tx2"/>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l"/>
            <a:endParaRPr lang="en-GB" sz="1500" dirty="0">
              <a:solidFill>
                <a:schemeClr val="bg1"/>
              </a:solidFill>
            </a:endParaRPr>
          </a:p>
        </p:txBody>
      </p:sp>
      <p:sp>
        <p:nvSpPr>
          <p:cNvPr id="15" name="Freeform 19"/>
          <p:cNvSpPr>
            <a:spLocks noEditPoints="1"/>
          </p:cNvSpPr>
          <p:nvPr userDrawn="1"/>
        </p:nvSpPr>
        <p:spPr bwMode="auto">
          <a:xfrm>
            <a:off x="809508"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6" name="TextBox 15"/>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7" name="TextBox 16"/>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8" name="TextBox 17"/>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2" name="TextBox 21"/>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3" name="Shape 8"/>
          <p:cNvSpPr txBox="1">
            <a:spLocks/>
          </p:cNvSpPr>
          <p:nvPr userDrawn="1"/>
        </p:nvSpPr>
        <p:spPr>
          <a:xfrm>
            <a:off x="8590360"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‹Nr.›</a:t>
            </a:fld>
            <a:endParaRPr lang="en-US" sz="1000" dirty="0">
              <a:solidFill>
                <a:schemeClr val="tx2"/>
              </a:solidFill>
              <a:latin typeface="+mn-lt"/>
              <a:ea typeface="Arial"/>
              <a:cs typeface="Arial" panose="020B0604020202020204" pitchFamily="34" charset="0"/>
            </a:endParaRPr>
          </a:p>
        </p:txBody>
      </p:sp>
    </p:spTree>
    <p:extLst>
      <p:ext uri="{BB962C8B-B14F-4D97-AF65-F5344CB8AC3E}">
        <p14:creationId xmlns:p14="http://schemas.microsoft.com/office/powerpoint/2010/main" val="748663977"/>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Letter continuation">
    <p:spTree>
      <p:nvGrpSpPr>
        <p:cNvPr id="1" name=""/>
        <p:cNvGrpSpPr/>
        <p:nvPr/>
      </p:nvGrpSpPr>
      <p:grpSpPr>
        <a:xfrm>
          <a:off x="0" y="0"/>
          <a:ext cx="0" cy="0"/>
          <a:chOff x="0" y="0"/>
          <a:chExt cx="0" cy="0"/>
        </a:xfrm>
      </p:grpSpPr>
      <p:sp>
        <p:nvSpPr>
          <p:cNvPr id="25" name="Text Placeholder 24"/>
          <p:cNvSpPr>
            <a:spLocks noGrp="1"/>
          </p:cNvSpPr>
          <p:nvPr>
            <p:ph type="body" sz="quarter" idx="14"/>
          </p:nvPr>
        </p:nvSpPr>
        <p:spPr>
          <a:xfrm>
            <a:off x="5046663" y="445724"/>
            <a:ext cx="4378758" cy="365356"/>
          </a:xfrm>
        </p:spPr>
        <p:txBody>
          <a:bodyPr lIns="144000"/>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26" name="Text Placeholder 24"/>
          <p:cNvSpPr>
            <a:spLocks noGrp="1"/>
          </p:cNvSpPr>
          <p:nvPr>
            <p:ph type="body" sz="quarter" idx="15"/>
          </p:nvPr>
        </p:nvSpPr>
        <p:spPr>
          <a:xfrm>
            <a:off x="488950" y="445724"/>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19" name="Text Placeholder 8"/>
          <p:cNvSpPr>
            <a:spLocks noGrp="1"/>
          </p:cNvSpPr>
          <p:nvPr>
            <p:ph type="body" sz="quarter" idx="10"/>
          </p:nvPr>
        </p:nvSpPr>
        <p:spPr>
          <a:xfrm>
            <a:off x="488950" y="1177924"/>
            <a:ext cx="4370388" cy="4843463"/>
          </a:xfrm>
        </p:spPr>
        <p:txBody>
          <a:bodyPr/>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20" name="Text Placeholder 8"/>
          <p:cNvSpPr>
            <a:spLocks noGrp="1"/>
          </p:cNvSpPr>
          <p:nvPr>
            <p:ph type="body" sz="quarter" idx="11"/>
          </p:nvPr>
        </p:nvSpPr>
        <p:spPr>
          <a:xfrm>
            <a:off x="5061064" y="1177924"/>
            <a:ext cx="4355985" cy="4843463"/>
          </a:xfrm>
          <a:ln w="6350">
            <a:solidFill>
              <a:schemeClr val="tx2"/>
            </a:solidFill>
          </a:ln>
        </p:spPr>
        <p:txBody>
          <a:bodyPr lIns="144000" tIns="7200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1" name="Rectangle 20"/>
          <p:cNvSpPr/>
          <p:nvPr userDrawn="1"/>
        </p:nvSpPr>
        <p:spPr>
          <a:xfrm>
            <a:off x="5046663" y="1177924"/>
            <a:ext cx="91081" cy="4843463"/>
          </a:xfrm>
          <a:prstGeom prst="rect">
            <a:avLst/>
          </a:prstGeom>
          <a:solidFill>
            <a:schemeClr val="tx2"/>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l"/>
            <a:endParaRPr lang="en-GB" sz="1500" dirty="0">
              <a:solidFill>
                <a:schemeClr val="bg1"/>
              </a:solidFill>
            </a:endParaRPr>
          </a:p>
        </p:txBody>
      </p:sp>
      <p:sp>
        <p:nvSpPr>
          <p:cNvPr id="15" name="Freeform 19"/>
          <p:cNvSpPr>
            <a:spLocks noEditPoints="1"/>
          </p:cNvSpPr>
          <p:nvPr userDrawn="1"/>
        </p:nvSpPr>
        <p:spPr bwMode="auto">
          <a:xfrm>
            <a:off x="809508"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6" name="TextBox 15"/>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7" name="TextBox 16"/>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8" name="TextBox 17"/>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2" name="TextBox 21"/>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3" name="Shape 8"/>
          <p:cNvSpPr txBox="1">
            <a:spLocks/>
          </p:cNvSpPr>
          <p:nvPr userDrawn="1"/>
        </p:nvSpPr>
        <p:spPr>
          <a:xfrm>
            <a:off x="8590360"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‹Nr.›</a:t>
            </a:fld>
            <a:endParaRPr lang="en-US" sz="1000" dirty="0">
              <a:solidFill>
                <a:schemeClr val="tx2"/>
              </a:solidFill>
              <a:latin typeface="+mn-lt"/>
              <a:ea typeface="Arial"/>
              <a:cs typeface="Arial" panose="020B0604020202020204" pitchFamily="34" charset="0"/>
            </a:endParaRPr>
          </a:p>
        </p:txBody>
      </p:sp>
    </p:spTree>
    <p:extLst>
      <p:ext uri="{BB962C8B-B14F-4D97-AF65-F5344CB8AC3E}">
        <p14:creationId xmlns:p14="http://schemas.microsoft.com/office/powerpoint/2010/main" val="1357102714"/>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Letter important notice combination">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177925"/>
            <a:ext cx="4370388" cy="4843462"/>
          </a:xfrm>
        </p:spPr>
        <p:txBody>
          <a:bodyPr/>
          <a:lstStyle>
            <a:lvl1pPr>
              <a:defRPr sz="800" baseline="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4" name="Text Placeholder 8"/>
          <p:cNvSpPr>
            <a:spLocks noGrp="1"/>
          </p:cNvSpPr>
          <p:nvPr>
            <p:ph type="body" sz="quarter" idx="11"/>
          </p:nvPr>
        </p:nvSpPr>
        <p:spPr>
          <a:xfrm>
            <a:off x="5046662" y="1177925"/>
            <a:ext cx="4370387" cy="4843462"/>
          </a:xfrm>
          <a:ln w="6350">
            <a:noFill/>
          </a:ln>
        </p:spPr>
        <p:txBody>
          <a:bodyPr lIns="0" tIns="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2" name="Freeform 19"/>
          <p:cNvSpPr>
            <a:spLocks noEditPoints="1"/>
          </p:cNvSpPr>
          <p:nvPr userDrawn="1"/>
        </p:nvSpPr>
        <p:spPr bwMode="auto">
          <a:xfrm>
            <a:off x="809508"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3" name="TextBox 12"/>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4" name="TextBox 13"/>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5" name="TextBox 14"/>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6" name="TextBox 15"/>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7" name="Shape 8"/>
          <p:cNvSpPr txBox="1">
            <a:spLocks/>
          </p:cNvSpPr>
          <p:nvPr userDrawn="1"/>
        </p:nvSpPr>
        <p:spPr>
          <a:xfrm>
            <a:off x="8590360"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‹Nr.›</a:t>
            </a:fld>
            <a:endParaRPr lang="en-US" sz="1000" dirty="0">
              <a:solidFill>
                <a:schemeClr val="tx2"/>
              </a:solidFill>
              <a:latin typeface="+mn-lt"/>
              <a:ea typeface="Arial"/>
              <a:cs typeface="Arial" panose="020B0604020202020204" pitchFamily="34" charset="0"/>
            </a:endParaRPr>
          </a:p>
        </p:txBody>
      </p:sp>
      <p:sp>
        <p:nvSpPr>
          <p:cNvPr id="11" name="Text Placeholder 24"/>
          <p:cNvSpPr>
            <a:spLocks noGrp="1"/>
          </p:cNvSpPr>
          <p:nvPr>
            <p:ph type="body" sz="quarter" idx="15"/>
          </p:nvPr>
        </p:nvSpPr>
        <p:spPr>
          <a:xfrm>
            <a:off x="488950" y="445724"/>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Tree>
    <p:extLst>
      <p:ext uri="{BB962C8B-B14F-4D97-AF65-F5344CB8AC3E}">
        <p14:creationId xmlns:p14="http://schemas.microsoft.com/office/powerpoint/2010/main" val="187358753"/>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KEY MESSAGE">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48" y="1422400"/>
            <a:ext cx="1746000" cy="4604400"/>
          </a:xfrm>
          <a:solidFill>
            <a:schemeClr val="accent1"/>
          </a:solidFill>
          <a:ln>
            <a:solidFill>
              <a:schemeClr val="accent1"/>
            </a:solidFill>
          </a:ln>
        </p:spPr>
        <p:txBody>
          <a:bodyPr lIns="54000" tIns="54000" rIns="54000" bIns="54000" anchor="t" anchorCtr="0"/>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1"/>
          </p:nvPr>
        </p:nvSpPr>
        <p:spPr>
          <a:xfrm>
            <a:off x="2451100" y="1422400"/>
            <a:ext cx="696595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p:txBody>
          <a:bodyPr/>
          <a:lstStyle/>
          <a:p>
            <a:r>
              <a:rPr lang="de-DE" smtClean="0"/>
              <a:t>Titelmasterformat durch Klicken bearbeiten</a:t>
            </a:r>
            <a:endParaRPr lang="en-GB" dirty="0"/>
          </a:p>
        </p:txBody>
      </p:sp>
      <p:sp>
        <p:nvSpPr>
          <p:cNvPr id="6" name="Text Placeholder 4"/>
          <p:cNvSpPr>
            <a:spLocks noGrp="1"/>
          </p:cNvSpPr>
          <p:nvPr>
            <p:ph type="body" sz="quarter" idx="12"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3988297081"/>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1544"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tags" Target="../tags/tag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88950" y="451575"/>
            <a:ext cx="8918244" cy="723600"/>
          </a:xfrm>
          <a:prstGeom prst="rect">
            <a:avLst/>
          </a:prstGeom>
        </p:spPr>
        <p:txBody>
          <a:bodyPr vert="horz" lIns="0" tIns="0" rIns="0" bIns="0" rtlCol="0" anchor="t" anchorCtr="0">
            <a:noAutofit/>
          </a:bodyPr>
          <a:lstStyle/>
          <a:p>
            <a:r>
              <a:rPr lang="en-US" dirty="0" err="1" smtClean="0"/>
              <a:t>Titelmasterformat</a:t>
            </a:r>
            <a:r>
              <a:rPr lang="en-US" dirty="0" smtClean="0"/>
              <a:t> </a:t>
            </a:r>
            <a:r>
              <a:rPr lang="en-US" dirty="0" err="1" smtClean="0"/>
              <a:t>durch</a:t>
            </a:r>
            <a:r>
              <a:rPr lang="en-US" dirty="0" smtClean="0"/>
              <a:t> </a:t>
            </a:r>
            <a:r>
              <a:rPr lang="en-US" dirty="0" err="1" smtClean="0"/>
              <a:t>Klicken</a:t>
            </a:r>
            <a:r>
              <a:rPr lang="en-US" dirty="0" smtClean="0"/>
              <a:t> </a:t>
            </a:r>
            <a:r>
              <a:rPr lang="en-US" dirty="0" err="1" smtClean="0"/>
              <a:t>bearbeiten</a:t>
            </a:r>
            <a:endParaRPr lang="en-US" dirty="0"/>
          </a:p>
        </p:txBody>
      </p:sp>
      <p:sp>
        <p:nvSpPr>
          <p:cNvPr id="3" name="Text Placeholder 2"/>
          <p:cNvSpPr>
            <a:spLocks noGrp="1"/>
          </p:cNvSpPr>
          <p:nvPr>
            <p:ph type="body" idx="1"/>
          </p:nvPr>
        </p:nvSpPr>
        <p:spPr>
          <a:xfrm>
            <a:off x="488951" y="1422400"/>
            <a:ext cx="8918242" cy="4604400"/>
          </a:xfrm>
          <a:prstGeom prst="rect">
            <a:avLst/>
          </a:prstGeom>
        </p:spPr>
        <p:txBody>
          <a:bodyPr vert="horz" lIns="0" tIns="0" rIns="0" bIns="0" rtlCol="0" anchor="t" anchorCtr="0">
            <a:noAutofit/>
          </a:bodyPr>
          <a:lstStyle/>
          <a:p>
            <a:pPr lvl="0"/>
            <a:r>
              <a:rPr lang="en-US" dirty="0" err="1" smtClean="0"/>
              <a:t>Textmasterformat</a:t>
            </a:r>
            <a:r>
              <a:rPr lang="en-US" dirty="0" smtClean="0"/>
              <a:t> </a:t>
            </a:r>
            <a:r>
              <a:rPr lang="en-US" dirty="0" err="1" smtClean="0"/>
              <a:t>bearbeiten</a:t>
            </a:r>
            <a:endParaRPr lang="en-US" dirty="0" smtClean="0"/>
          </a:p>
          <a:p>
            <a:pPr lvl="1"/>
            <a:r>
              <a:rPr lang="en-US" dirty="0" err="1" smtClean="0"/>
              <a:t>Zweite</a:t>
            </a:r>
            <a:r>
              <a:rPr lang="en-US" dirty="0" smtClean="0"/>
              <a:t> </a:t>
            </a:r>
            <a:r>
              <a:rPr lang="en-US" dirty="0" err="1" smtClean="0"/>
              <a:t>Ebene</a:t>
            </a:r>
            <a:endParaRPr lang="en-US" dirty="0" smtClean="0"/>
          </a:p>
          <a:p>
            <a:pPr lvl="2"/>
            <a:r>
              <a:rPr lang="en-US" dirty="0" err="1" smtClean="0"/>
              <a:t>Dritte</a:t>
            </a:r>
            <a:r>
              <a:rPr lang="en-US" dirty="0" smtClean="0"/>
              <a:t> </a:t>
            </a:r>
            <a:r>
              <a:rPr lang="en-US" dirty="0" err="1" smtClean="0"/>
              <a:t>Ebene</a:t>
            </a:r>
            <a:endParaRPr lang="en-US" dirty="0" smtClean="0"/>
          </a:p>
          <a:p>
            <a:pPr lvl="3"/>
            <a:r>
              <a:rPr lang="en-US" dirty="0" err="1" smtClean="0"/>
              <a:t>Vierte</a:t>
            </a:r>
            <a:r>
              <a:rPr lang="en-US" dirty="0" smtClean="0"/>
              <a:t> </a:t>
            </a:r>
            <a:r>
              <a:rPr lang="en-US" dirty="0" err="1" smtClean="0"/>
              <a:t>Ebene</a:t>
            </a:r>
            <a:endParaRPr lang="en-US" dirty="0" smtClean="0"/>
          </a:p>
          <a:p>
            <a:pPr lvl="4"/>
            <a:r>
              <a:rPr lang="en-US" dirty="0" err="1" smtClean="0"/>
              <a:t>Fünfte</a:t>
            </a:r>
            <a:r>
              <a:rPr lang="en-US" dirty="0" smtClean="0"/>
              <a:t> </a:t>
            </a:r>
            <a:r>
              <a:rPr lang="en-US" dirty="0" err="1" smtClean="0"/>
              <a:t>Ebene</a:t>
            </a:r>
            <a:endParaRPr lang="en-US" dirty="0" smtClean="0"/>
          </a:p>
        </p:txBody>
      </p:sp>
      <p:sp>
        <p:nvSpPr>
          <p:cNvPr id="29" name="Shape 8"/>
          <p:cNvSpPr txBox="1">
            <a:spLocks/>
          </p:cNvSpPr>
          <p:nvPr userDrawn="1"/>
        </p:nvSpPr>
        <p:spPr>
          <a:xfrm>
            <a:off x="9027000" y="6320118"/>
            <a:ext cx="390050" cy="149412"/>
          </a:xfrm>
          <a:prstGeom prst="rect">
            <a:avLst/>
          </a:prstGeom>
        </p:spPr>
        <p:txBody>
          <a:bodyPr lIns="0" tIns="0" rIns="0" bIns="0" anchor="t"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900" smtClean="0">
                <a:solidFill>
                  <a:schemeClr val="tx2"/>
                </a:solidFill>
                <a:latin typeface="+mn-lt"/>
                <a:ea typeface="Arial"/>
                <a:cs typeface="Arial" panose="020B0604020202020204" pitchFamily="34" charset="0"/>
              </a:rPr>
              <a:pPr algn="r"/>
              <a:t>‹Nr.›</a:t>
            </a:fld>
            <a:endParaRPr lang="en-US" sz="900" dirty="0">
              <a:solidFill>
                <a:schemeClr val="tx2"/>
              </a:solidFill>
              <a:latin typeface="+mn-lt"/>
              <a:ea typeface="Arial"/>
              <a:cs typeface="Arial" panose="020B0604020202020204" pitchFamily="34" charset="0"/>
            </a:endParaRPr>
          </a:p>
        </p:txBody>
      </p:sp>
      <p:sp>
        <p:nvSpPr>
          <p:cNvPr id="27" name="Freeform 19"/>
          <p:cNvSpPr>
            <a:spLocks noEditPoints="1"/>
          </p:cNvSpPr>
          <p:nvPr userDrawn="1"/>
        </p:nvSpPr>
        <p:spPr bwMode="auto">
          <a:xfrm>
            <a:off x="488950" y="6320118"/>
            <a:ext cx="4248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0" name="TextBox 29"/>
          <p:cNvSpPr txBox="1"/>
          <p:nvPr userDrawn="1">
            <p:custDataLst>
              <p:tags r:id="rId37"/>
            </p:custDataLst>
          </p:nvPr>
        </p:nvSpPr>
        <p:spPr>
          <a:xfrm>
            <a:off x="1548364" y="6320118"/>
            <a:ext cx="6844500" cy="370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smtClean="0">
                <a:solidFill>
                  <a:schemeClr val="bg1">
                    <a:lumMod val="65000"/>
                  </a:schemeClr>
                </a:solidFill>
                <a:latin typeface="+mn-lt"/>
                <a:ea typeface="+mn-ea"/>
                <a:cs typeface="+mn-cs"/>
              </a:rPr>
              <a:t>© 2017 KPMG International Cooperative (“KPMG International”). KPMG International provides no client services and is a Swiss entity with which the independent member firms of the KPMG network are affiliated.</a:t>
            </a:r>
            <a:endParaRPr lang="en-US" sz="600" kern="1200" noProof="0" dirty="0">
              <a:solidFill>
                <a:schemeClr val="bg1">
                  <a:lumMod val="65000"/>
                </a:schemeClr>
              </a:solidFill>
              <a:latin typeface="+mn-lt"/>
              <a:ea typeface="+mn-ea"/>
              <a:cs typeface="+mn-cs"/>
            </a:endParaRPr>
          </a:p>
        </p:txBody>
      </p:sp>
    </p:spTree>
    <p:extLst>
      <p:ext uri="{BB962C8B-B14F-4D97-AF65-F5344CB8AC3E}">
        <p14:creationId xmlns:p14="http://schemas.microsoft.com/office/powerpoint/2010/main" val="3521449419"/>
      </p:ext>
    </p:extLst>
  </p:cSld>
  <p:clrMap bg1="lt1" tx1="dk1" bg2="lt2" tx2="dk2" accent1="accent1" accent2="accent2" accent3="accent3" accent4="accent4" accent5="accent5" accent6="accent6" hlink="hlink" folHlink="folHlink"/>
  <p:sldLayoutIdLst>
    <p:sldLayoutId id="2147483661" r:id="rId1"/>
    <p:sldLayoutId id="2147483710" r:id="rId2"/>
    <p:sldLayoutId id="2147483709" r:id="rId3"/>
    <p:sldLayoutId id="2147483675" r:id="rId4"/>
    <p:sldLayoutId id="2147483680" r:id="rId5"/>
    <p:sldLayoutId id="2147483707" r:id="rId6"/>
    <p:sldLayoutId id="2147483729" r:id="rId7"/>
    <p:sldLayoutId id="2147483708" r:id="rId8"/>
    <p:sldLayoutId id="2147483723" r:id="rId9"/>
    <p:sldLayoutId id="2147483726" r:id="rId10"/>
    <p:sldLayoutId id="2147483730" r:id="rId11"/>
    <p:sldLayoutId id="2147483666" r:id="rId12"/>
    <p:sldLayoutId id="2147483705" r:id="rId13"/>
    <p:sldLayoutId id="2147483689" r:id="rId14"/>
    <p:sldLayoutId id="2147483690" r:id="rId15"/>
    <p:sldLayoutId id="2147483692" r:id="rId16"/>
    <p:sldLayoutId id="2147483693" r:id="rId17"/>
    <p:sldLayoutId id="2147483694" r:id="rId18"/>
    <p:sldLayoutId id="2147483695" r:id="rId19"/>
    <p:sldLayoutId id="2147483701" r:id="rId20"/>
    <p:sldLayoutId id="2147483697" r:id="rId21"/>
    <p:sldLayoutId id="2147483698" r:id="rId22"/>
    <p:sldLayoutId id="2147483699" r:id="rId23"/>
    <p:sldLayoutId id="2147483711" r:id="rId24"/>
    <p:sldLayoutId id="2147483712" r:id="rId25"/>
    <p:sldLayoutId id="2147483682" r:id="rId26"/>
    <p:sldLayoutId id="2147483683" r:id="rId27"/>
    <p:sldLayoutId id="2147483684" r:id="rId28"/>
    <p:sldLayoutId id="2147483685" r:id="rId29"/>
    <p:sldLayoutId id="2147483720" r:id="rId30"/>
    <p:sldLayoutId id="2147483721" r:id="rId31"/>
    <p:sldLayoutId id="2147483719" r:id="rId32"/>
    <p:sldLayoutId id="2147483728" r:id="rId33"/>
    <p:sldLayoutId id="2147483667" r:id="rId34"/>
    <p:sldLayoutId id="2147483733" r:id="rId35"/>
  </p:sldLayoutIdLst>
  <p:timing>
    <p:tnLst>
      <p:par>
        <p:cTn id="1" dur="indefinite" restart="never" nodeType="tmRoot"/>
      </p:par>
    </p:tnLst>
  </p:timing>
  <p:txStyles>
    <p:titleStyle>
      <a:lvl1pPr algn="l" defTabSz="914400" rtl="0" eaLnBrk="1" latinLnBrk="0" hangingPunct="1">
        <a:lnSpc>
          <a:spcPct val="70000"/>
        </a:lnSpc>
        <a:spcBef>
          <a:spcPct val="0"/>
        </a:spcBef>
        <a:buNone/>
        <a:defRPr sz="3800" kern="1200">
          <a:solidFill>
            <a:schemeClr val="tx2"/>
          </a:solidFill>
          <a:latin typeface="+mj-lt"/>
          <a:ea typeface="+mj-ea"/>
          <a:cs typeface="+mj-cs"/>
        </a:defRPr>
      </a:lvl1pPr>
    </p:titleStyle>
    <p:bodyStyle>
      <a:lvl1pPr marL="0" indent="0" algn="l" defTabSz="914400" rtl="0" eaLnBrk="1" latinLnBrk="0" hangingPunct="1">
        <a:lnSpc>
          <a:spcPct val="100000"/>
        </a:lnSpc>
        <a:spcBef>
          <a:spcPts val="0"/>
        </a:spcBef>
        <a:spcAft>
          <a:spcPts val="600"/>
        </a:spcAft>
        <a:buFontTx/>
        <a:buNone/>
        <a:defRPr sz="900" b="1" kern="1200">
          <a:solidFill>
            <a:schemeClr val="tx2"/>
          </a:solidFill>
          <a:latin typeface="+mn-lt"/>
          <a:ea typeface="+mn-ea"/>
          <a:cs typeface="+mn-cs"/>
        </a:defRPr>
      </a:lvl1pPr>
      <a:lvl2pPr marL="0" indent="0" algn="l" defTabSz="914400" rtl="0" eaLnBrk="1" latinLnBrk="0" hangingPunct="1">
        <a:lnSpc>
          <a:spcPct val="100000"/>
        </a:lnSpc>
        <a:spcBef>
          <a:spcPts val="0"/>
        </a:spcBef>
        <a:spcAft>
          <a:spcPts val="600"/>
        </a:spcAft>
        <a:buFontTx/>
        <a:buNone/>
        <a:defRPr sz="900" kern="1200">
          <a:solidFill>
            <a:schemeClr val="tx1"/>
          </a:solidFill>
          <a:latin typeface="+mn-lt"/>
          <a:ea typeface="+mn-ea"/>
          <a:cs typeface="+mn-cs"/>
        </a:defRPr>
      </a:lvl2pPr>
      <a:lvl3pPr marL="216000" indent="-216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1"/>
          </a:solidFill>
          <a:latin typeface="+mn-lt"/>
          <a:ea typeface="+mn-ea"/>
          <a:cs typeface="+mn-cs"/>
        </a:defRPr>
      </a:lvl3pPr>
      <a:lvl4pPr marL="360000" indent="-144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1"/>
          </a:solidFill>
          <a:latin typeface="+mn-lt"/>
          <a:ea typeface="+mn-ea"/>
          <a:cs typeface="+mn-cs"/>
        </a:defRPr>
      </a:lvl4pPr>
      <a:lvl5pPr marL="576000" indent="-216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baseline="0">
          <a:solidFill>
            <a:schemeClr val="tx1"/>
          </a:solidFill>
          <a:latin typeface="+mn-lt"/>
          <a:ea typeface="+mn-ea"/>
          <a:cs typeface="+mn-cs"/>
        </a:defRPr>
      </a:lvl5pPr>
      <a:lvl6pPr marL="1098000" indent="-230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6pPr>
      <a:lvl7pPr marL="1371600" indent="-284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7pPr>
      <a:lvl8pPr marL="1645200" indent="-2286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793" userDrawn="1">
          <p15:clr>
            <a:srgbClr val="F26B43"/>
          </p15:clr>
        </p15:guide>
        <p15:guide id="2" pos="308" userDrawn="1">
          <p15:clr>
            <a:srgbClr val="F26B43"/>
          </p15:clr>
        </p15:guide>
        <p15:guide id="3" pos="5932" userDrawn="1">
          <p15:clr>
            <a:srgbClr val="F26B43"/>
          </p15:clr>
        </p15:guide>
        <p15:guide id="4" orient="horz" pos="742" userDrawn="1">
          <p15:clr>
            <a:srgbClr val="F26B43"/>
          </p15:clr>
        </p15:guide>
        <p15:guide id="6" orient="horz" pos="279" userDrawn="1">
          <p15:clr>
            <a:srgbClr val="F26B43"/>
          </p15:clr>
        </p15:guide>
        <p15:guide id="7" orient="horz" pos="896" userDrawn="1">
          <p15:clr>
            <a:srgbClr val="F26B43"/>
          </p15:clr>
        </p15:guide>
        <p15:guide id="8" pos="3061" userDrawn="1">
          <p15:clr>
            <a:srgbClr val="F26B43"/>
          </p15:clr>
        </p15:guide>
        <p15:guide id="9" pos="3179"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4.xml"/><Relationship Id="rId1" Type="http://schemas.openxmlformats.org/officeDocument/2006/relationships/vmlDrawing" Target="../drawings/vmlDrawing1.vml"/><Relationship Id="rId6" Type="http://schemas.openxmlformats.org/officeDocument/2006/relationships/image" Target="../media/image5.wmf"/><Relationship Id="rId5" Type="http://schemas.openxmlformats.org/officeDocument/2006/relationships/package" Target="../embeddings/Microsoft_Excel-Arbeitsblatt1.xlsx"/><Relationship Id="rId4" Type="http://schemas.openxmlformats.org/officeDocument/2006/relationships/oleObject" Target="../embeddings/oleObject1.bin"/></Relationships>
</file>

<file path=ppt/slides/_rels/slide10.xml.rels><?xml version="1.0" encoding="UTF-8" standalone="yes"?>
<Relationships xmlns="http://schemas.openxmlformats.org/package/2006/relationships"><Relationship Id="rId8" Type="http://schemas.openxmlformats.org/officeDocument/2006/relationships/tags" Target="../tags/tag37.xml"/><Relationship Id="rId13" Type="http://schemas.openxmlformats.org/officeDocument/2006/relationships/slideLayout" Target="../slideLayouts/slideLayout11.xml"/><Relationship Id="rId18" Type="http://schemas.openxmlformats.org/officeDocument/2006/relationships/image" Target="../media/image12.png"/><Relationship Id="rId3" Type="http://schemas.openxmlformats.org/officeDocument/2006/relationships/tags" Target="../tags/tag32.xml"/><Relationship Id="rId21" Type="http://schemas.openxmlformats.org/officeDocument/2006/relationships/image" Target="../media/image24.emf"/><Relationship Id="rId7" Type="http://schemas.openxmlformats.org/officeDocument/2006/relationships/tags" Target="../tags/tag36.xml"/><Relationship Id="rId12" Type="http://schemas.openxmlformats.org/officeDocument/2006/relationships/tags" Target="../tags/tag41.xml"/><Relationship Id="rId17" Type="http://schemas.openxmlformats.org/officeDocument/2006/relationships/image" Target="../media/image14.png"/><Relationship Id="rId2" Type="http://schemas.openxmlformats.org/officeDocument/2006/relationships/tags" Target="../tags/tag31.xml"/><Relationship Id="rId16" Type="http://schemas.openxmlformats.org/officeDocument/2006/relationships/image" Target="../media/image11.png"/><Relationship Id="rId20" Type="http://schemas.openxmlformats.org/officeDocument/2006/relationships/image" Target="../media/image23.emf"/><Relationship Id="rId1" Type="http://schemas.openxmlformats.org/officeDocument/2006/relationships/tags" Target="../tags/tag30.xml"/><Relationship Id="rId6" Type="http://schemas.openxmlformats.org/officeDocument/2006/relationships/tags" Target="../tags/tag35.xml"/><Relationship Id="rId11" Type="http://schemas.openxmlformats.org/officeDocument/2006/relationships/tags" Target="../tags/tag40.xml"/><Relationship Id="rId5" Type="http://schemas.openxmlformats.org/officeDocument/2006/relationships/tags" Target="../tags/tag34.xml"/><Relationship Id="rId15" Type="http://schemas.openxmlformats.org/officeDocument/2006/relationships/image" Target="../media/image10.png"/><Relationship Id="rId23" Type="http://schemas.openxmlformats.org/officeDocument/2006/relationships/image" Target="../media/image25.png"/><Relationship Id="rId10" Type="http://schemas.openxmlformats.org/officeDocument/2006/relationships/tags" Target="../tags/tag39.xml"/><Relationship Id="rId19" Type="http://schemas.openxmlformats.org/officeDocument/2006/relationships/image" Target="../media/image13.png"/><Relationship Id="rId4" Type="http://schemas.openxmlformats.org/officeDocument/2006/relationships/tags" Target="../tags/tag33.xml"/><Relationship Id="rId9" Type="http://schemas.openxmlformats.org/officeDocument/2006/relationships/tags" Target="../tags/tag38.xml"/><Relationship Id="rId14" Type="http://schemas.openxmlformats.org/officeDocument/2006/relationships/notesSlide" Target="../notesSlides/notesSlide9.xml"/><Relationship Id="rId22" Type="http://schemas.openxmlformats.org/officeDocument/2006/relationships/image" Target="../media/image8.png"/></Relationships>
</file>

<file path=ppt/slides/_rels/slide11.xml.rels><?xml version="1.0" encoding="UTF-8" standalone="yes"?>
<Relationships xmlns="http://schemas.openxmlformats.org/package/2006/relationships"><Relationship Id="rId8" Type="http://schemas.openxmlformats.org/officeDocument/2006/relationships/slideLayout" Target="../slideLayouts/slideLayout11.xml"/><Relationship Id="rId13" Type="http://schemas.openxmlformats.org/officeDocument/2006/relationships/image" Target="../media/image12.png"/><Relationship Id="rId3" Type="http://schemas.openxmlformats.org/officeDocument/2006/relationships/tags" Target="../tags/tag44.xml"/><Relationship Id="rId7" Type="http://schemas.openxmlformats.org/officeDocument/2006/relationships/tags" Target="../tags/tag48.xml"/><Relationship Id="rId12" Type="http://schemas.openxmlformats.org/officeDocument/2006/relationships/image" Target="../media/image14.png"/><Relationship Id="rId2" Type="http://schemas.openxmlformats.org/officeDocument/2006/relationships/tags" Target="../tags/tag43.xml"/><Relationship Id="rId16" Type="http://schemas.openxmlformats.org/officeDocument/2006/relationships/image" Target="../media/image27.png"/><Relationship Id="rId1" Type="http://schemas.openxmlformats.org/officeDocument/2006/relationships/tags" Target="../tags/tag42.xml"/><Relationship Id="rId6" Type="http://schemas.openxmlformats.org/officeDocument/2006/relationships/tags" Target="../tags/tag47.xml"/><Relationship Id="rId11" Type="http://schemas.openxmlformats.org/officeDocument/2006/relationships/image" Target="../media/image11.png"/><Relationship Id="rId5" Type="http://schemas.openxmlformats.org/officeDocument/2006/relationships/tags" Target="../tags/tag46.xml"/><Relationship Id="rId15" Type="http://schemas.openxmlformats.org/officeDocument/2006/relationships/image" Target="../media/image26.emf"/><Relationship Id="rId10" Type="http://schemas.openxmlformats.org/officeDocument/2006/relationships/image" Target="../media/image10.png"/><Relationship Id="rId4" Type="http://schemas.openxmlformats.org/officeDocument/2006/relationships/tags" Target="../tags/tag45.xml"/><Relationship Id="rId9" Type="http://schemas.openxmlformats.org/officeDocument/2006/relationships/notesSlide" Target="../notesSlides/notesSlide10.xml"/><Relationship Id="rId14" Type="http://schemas.openxmlformats.org/officeDocument/2006/relationships/image" Target="../media/image13.png"/></Relationships>
</file>

<file path=ppt/slides/_rels/slide12.xml.rels><?xml version="1.0" encoding="UTF-8" standalone="yes"?>
<Relationships xmlns="http://schemas.openxmlformats.org/package/2006/relationships"><Relationship Id="rId8" Type="http://schemas.openxmlformats.org/officeDocument/2006/relationships/tags" Target="../tags/tag55.xml"/><Relationship Id="rId13" Type="http://schemas.openxmlformats.org/officeDocument/2006/relationships/image" Target="../media/image10.png"/><Relationship Id="rId18" Type="http://schemas.openxmlformats.org/officeDocument/2006/relationships/image" Target="../media/image28.emf"/><Relationship Id="rId3" Type="http://schemas.openxmlformats.org/officeDocument/2006/relationships/tags" Target="../tags/tag50.xml"/><Relationship Id="rId21" Type="http://schemas.openxmlformats.org/officeDocument/2006/relationships/image" Target="../media/image31.png"/><Relationship Id="rId7" Type="http://schemas.openxmlformats.org/officeDocument/2006/relationships/tags" Target="../tags/tag54.xml"/><Relationship Id="rId12" Type="http://schemas.openxmlformats.org/officeDocument/2006/relationships/notesSlide" Target="../notesSlides/notesSlide11.xml"/><Relationship Id="rId17" Type="http://schemas.openxmlformats.org/officeDocument/2006/relationships/image" Target="../media/image13.png"/><Relationship Id="rId2" Type="http://schemas.openxmlformats.org/officeDocument/2006/relationships/tags" Target="../tags/tag49.xml"/><Relationship Id="rId16" Type="http://schemas.openxmlformats.org/officeDocument/2006/relationships/image" Target="../media/image12.png"/><Relationship Id="rId20" Type="http://schemas.openxmlformats.org/officeDocument/2006/relationships/image" Target="../media/image30.png"/><Relationship Id="rId1" Type="http://schemas.openxmlformats.org/officeDocument/2006/relationships/vmlDrawing" Target="../drawings/vmlDrawing4.vml"/><Relationship Id="rId6" Type="http://schemas.openxmlformats.org/officeDocument/2006/relationships/tags" Target="../tags/tag53.xml"/><Relationship Id="rId11" Type="http://schemas.openxmlformats.org/officeDocument/2006/relationships/slideLayout" Target="../slideLayouts/slideLayout11.xml"/><Relationship Id="rId24" Type="http://schemas.openxmlformats.org/officeDocument/2006/relationships/image" Target="../media/image5.wmf"/><Relationship Id="rId5" Type="http://schemas.openxmlformats.org/officeDocument/2006/relationships/tags" Target="../tags/tag52.xml"/><Relationship Id="rId15" Type="http://schemas.openxmlformats.org/officeDocument/2006/relationships/image" Target="../media/image14.png"/><Relationship Id="rId23" Type="http://schemas.openxmlformats.org/officeDocument/2006/relationships/package" Target="../embeddings/Microsoft_Excel-Arbeitsblatt4.xlsx"/><Relationship Id="rId10" Type="http://schemas.openxmlformats.org/officeDocument/2006/relationships/tags" Target="../tags/tag57.xml"/><Relationship Id="rId19" Type="http://schemas.openxmlformats.org/officeDocument/2006/relationships/image" Target="../media/image29.emf"/><Relationship Id="rId4" Type="http://schemas.openxmlformats.org/officeDocument/2006/relationships/tags" Target="../tags/tag51.xml"/><Relationship Id="rId9" Type="http://schemas.openxmlformats.org/officeDocument/2006/relationships/tags" Target="../tags/tag56.xml"/><Relationship Id="rId14" Type="http://schemas.openxmlformats.org/officeDocument/2006/relationships/image" Target="../media/image11.png"/><Relationship Id="rId22" Type="http://schemas.openxmlformats.org/officeDocument/2006/relationships/oleObject" Target="../embeddings/oleObject4.bin"/></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35.xml"/><Relationship Id="rId1" Type="http://schemas.openxmlformats.org/officeDocument/2006/relationships/tags" Target="../tags/tag5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8" Type="http://schemas.openxmlformats.org/officeDocument/2006/relationships/tags" Target="../tags/tag9.xml"/><Relationship Id="rId13" Type="http://schemas.openxmlformats.org/officeDocument/2006/relationships/image" Target="../media/image8.png"/><Relationship Id="rId3" Type="http://schemas.openxmlformats.org/officeDocument/2006/relationships/tags" Target="../tags/tag4.xml"/><Relationship Id="rId7" Type="http://schemas.openxmlformats.org/officeDocument/2006/relationships/tags" Target="../tags/tag8.xml"/><Relationship Id="rId12" Type="http://schemas.openxmlformats.org/officeDocument/2006/relationships/image" Target="../media/image7.emf"/><Relationship Id="rId17" Type="http://schemas.openxmlformats.org/officeDocument/2006/relationships/image" Target="../media/image5.wmf"/><Relationship Id="rId2" Type="http://schemas.openxmlformats.org/officeDocument/2006/relationships/tags" Target="../tags/tag3.xml"/><Relationship Id="rId16" Type="http://schemas.openxmlformats.org/officeDocument/2006/relationships/package" Target="../embeddings/Microsoft_Excel-Arbeitsblatt2.xlsx"/><Relationship Id="rId1" Type="http://schemas.openxmlformats.org/officeDocument/2006/relationships/vmlDrawing" Target="../drawings/vmlDrawing2.vml"/><Relationship Id="rId6" Type="http://schemas.openxmlformats.org/officeDocument/2006/relationships/tags" Target="../tags/tag7.xml"/><Relationship Id="rId11" Type="http://schemas.openxmlformats.org/officeDocument/2006/relationships/image" Target="../media/image6.emf"/><Relationship Id="rId5" Type="http://schemas.openxmlformats.org/officeDocument/2006/relationships/tags" Target="../tags/tag6.xml"/><Relationship Id="rId15" Type="http://schemas.openxmlformats.org/officeDocument/2006/relationships/oleObject" Target="../embeddings/oleObject2.bin"/><Relationship Id="rId10" Type="http://schemas.openxmlformats.org/officeDocument/2006/relationships/notesSlide" Target="../notesSlides/notesSlide3.xml"/><Relationship Id="rId4" Type="http://schemas.openxmlformats.org/officeDocument/2006/relationships/tags" Target="../tags/tag5.xml"/><Relationship Id="rId9" Type="http://schemas.openxmlformats.org/officeDocument/2006/relationships/slideLayout" Target="../slideLayouts/slideLayout13.xml"/><Relationship Id="rId1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tags" Target="../tags/tag10.xml"/><Relationship Id="rId5" Type="http://schemas.openxmlformats.org/officeDocument/2006/relationships/slideLayout" Target="../slideLayouts/slideLayout13.xml"/><Relationship Id="rId4" Type="http://schemas.openxmlformats.org/officeDocument/2006/relationships/tags" Target="../tags/tag13.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3.xml"/><Relationship Id="rId1" Type="http://schemas.openxmlformats.org/officeDocument/2006/relationships/tags" Target="../tags/tag1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3.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8" Type="http://schemas.openxmlformats.org/officeDocument/2006/relationships/tags" Target="../tags/tag21.xml"/><Relationship Id="rId13" Type="http://schemas.openxmlformats.org/officeDocument/2006/relationships/notesSlide" Target="../notesSlides/notesSlide7.xml"/><Relationship Id="rId18" Type="http://schemas.openxmlformats.org/officeDocument/2006/relationships/image" Target="../media/image13.png"/><Relationship Id="rId3" Type="http://schemas.openxmlformats.org/officeDocument/2006/relationships/tags" Target="../tags/tag16.xml"/><Relationship Id="rId21" Type="http://schemas.openxmlformats.org/officeDocument/2006/relationships/image" Target="../media/image17.png"/><Relationship Id="rId7" Type="http://schemas.openxmlformats.org/officeDocument/2006/relationships/tags" Target="../tags/tag20.xml"/><Relationship Id="rId12" Type="http://schemas.openxmlformats.org/officeDocument/2006/relationships/slideLayout" Target="../slideLayouts/slideLayout11.xml"/><Relationship Id="rId17" Type="http://schemas.openxmlformats.org/officeDocument/2006/relationships/image" Target="../media/image12.png"/><Relationship Id="rId25" Type="http://schemas.openxmlformats.org/officeDocument/2006/relationships/image" Target="../media/image5.wmf"/><Relationship Id="rId2" Type="http://schemas.openxmlformats.org/officeDocument/2006/relationships/tags" Target="../tags/tag15.xml"/><Relationship Id="rId16" Type="http://schemas.openxmlformats.org/officeDocument/2006/relationships/image" Target="../media/image14.png"/><Relationship Id="rId20" Type="http://schemas.openxmlformats.org/officeDocument/2006/relationships/image" Target="../media/image16.emf"/><Relationship Id="rId1" Type="http://schemas.openxmlformats.org/officeDocument/2006/relationships/vmlDrawing" Target="../drawings/vmlDrawing3.vml"/><Relationship Id="rId6" Type="http://schemas.openxmlformats.org/officeDocument/2006/relationships/tags" Target="../tags/tag19.xml"/><Relationship Id="rId11" Type="http://schemas.openxmlformats.org/officeDocument/2006/relationships/tags" Target="../tags/tag24.xml"/><Relationship Id="rId24" Type="http://schemas.openxmlformats.org/officeDocument/2006/relationships/package" Target="../embeddings/Microsoft_Excel-Arbeitsblatt3.xlsx"/><Relationship Id="rId5" Type="http://schemas.openxmlformats.org/officeDocument/2006/relationships/tags" Target="../tags/tag18.xml"/><Relationship Id="rId15" Type="http://schemas.openxmlformats.org/officeDocument/2006/relationships/image" Target="../media/image11.png"/><Relationship Id="rId23" Type="http://schemas.openxmlformats.org/officeDocument/2006/relationships/oleObject" Target="../embeddings/oleObject3.bin"/><Relationship Id="rId10" Type="http://schemas.openxmlformats.org/officeDocument/2006/relationships/tags" Target="../tags/tag23.xml"/><Relationship Id="rId19" Type="http://schemas.openxmlformats.org/officeDocument/2006/relationships/image" Target="../media/image15.emf"/><Relationship Id="rId4" Type="http://schemas.openxmlformats.org/officeDocument/2006/relationships/tags" Target="../tags/tag17.xml"/><Relationship Id="rId9" Type="http://schemas.openxmlformats.org/officeDocument/2006/relationships/tags" Target="../tags/tag22.xml"/><Relationship Id="rId14" Type="http://schemas.openxmlformats.org/officeDocument/2006/relationships/image" Target="../media/image10.png"/><Relationship Id="rId22" Type="http://schemas.openxmlformats.org/officeDocument/2006/relationships/image" Target="../media/image18.png"/></Relationships>
</file>

<file path=ppt/slides/_rels/slide9.xml.rels><?xml version="1.0" encoding="UTF-8" standalone="yes"?>
<Relationships xmlns="http://schemas.openxmlformats.org/package/2006/relationships"><Relationship Id="rId8" Type="http://schemas.openxmlformats.org/officeDocument/2006/relationships/image" Target="../media/image10.png"/><Relationship Id="rId13" Type="http://schemas.openxmlformats.org/officeDocument/2006/relationships/image" Target="../media/image19.emf"/><Relationship Id="rId3" Type="http://schemas.openxmlformats.org/officeDocument/2006/relationships/tags" Target="../tags/tag27.xml"/><Relationship Id="rId7" Type="http://schemas.openxmlformats.org/officeDocument/2006/relationships/notesSlide" Target="../notesSlides/notesSlide8.xml"/><Relationship Id="rId12" Type="http://schemas.openxmlformats.org/officeDocument/2006/relationships/image" Target="../media/image13.png"/><Relationship Id="rId2" Type="http://schemas.openxmlformats.org/officeDocument/2006/relationships/tags" Target="../tags/tag26.xml"/><Relationship Id="rId16" Type="http://schemas.openxmlformats.org/officeDocument/2006/relationships/image" Target="../media/image22.png"/><Relationship Id="rId1" Type="http://schemas.openxmlformats.org/officeDocument/2006/relationships/tags" Target="../tags/tag25.xml"/><Relationship Id="rId6" Type="http://schemas.openxmlformats.org/officeDocument/2006/relationships/slideLayout" Target="../slideLayouts/slideLayout11.xml"/><Relationship Id="rId11" Type="http://schemas.openxmlformats.org/officeDocument/2006/relationships/image" Target="../media/image12.png"/><Relationship Id="rId5" Type="http://schemas.openxmlformats.org/officeDocument/2006/relationships/tags" Target="../tags/tag29.xml"/><Relationship Id="rId15" Type="http://schemas.openxmlformats.org/officeDocument/2006/relationships/image" Target="../media/image21.png"/><Relationship Id="rId10" Type="http://schemas.openxmlformats.org/officeDocument/2006/relationships/image" Target="../media/image14.png"/><Relationship Id="rId4" Type="http://schemas.openxmlformats.org/officeDocument/2006/relationships/tags" Target="../tags/tag28.xml"/><Relationship Id="rId9" Type="http://schemas.openxmlformats.org/officeDocument/2006/relationships/image" Target="../media/image11.png"/><Relationship Id="rId14" Type="http://schemas.openxmlformats.org/officeDocument/2006/relationships/image" Target="../media/image20.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sz="10000" noProof="0" dirty="0" smtClean="0"/>
              <a:t>Workbook</a:t>
            </a:r>
            <a:br>
              <a:rPr lang="en-US" sz="10000" noProof="0" dirty="0" smtClean="0"/>
            </a:br>
            <a:r>
              <a:rPr lang="en-US" sz="10000" noProof="0" dirty="0" smtClean="0"/>
              <a:t>Financing (Planning)</a:t>
            </a:r>
            <a:endParaRPr lang="en-US" sz="10000" noProof="0" dirty="0"/>
          </a:p>
        </p:txBody>
      </p:sp>
      <p:sp>
        <p:nvSpPr>
          <p:cNvPr id="5" name="Subtitle 4"/>
          <p:cNvSpPr>
            <a:spLocks noGrp="1"/>
          </p:cNvSpPr>
          <p:nvPr>
            <p:ph type="body" sz="quarter" idx="11"/>
          </p:nvPr>
        </p:nvSpPr>
        <p:spPr/>
        <p:txBody>
          <a:bodyPr/>
          <a:lstStyle/>
          <a:p>
            <a:r>
              <a:rPr lang="en-US" noProof="0" dirty="0" smtClean="0"/>
              <a:t>Internal Use Only</a:t>
            </a:r>
          </a:p>
          <a:p>
            <a:endParaRPr lang="en-US" noProof="0" dirty="0" smtClean="0"/>
          </a:p>
          <a:p>
            <a:pPr lvl="1"/>
            <a:r>
              <a:rPr lang="en-US" noProof="0" dirty="0" smtClean="0"/>
              <a:t>April 2017</a:t>
            </a:r>
            <a:endParaRPr lang="en-US" noProof="0" dirty="0"/>
          </a:p>
        </p:txBody>
      </p:sp>
      <p:sp>
        <p:nvSpPr>
          <p:cNvPr id="8" name="Rechteck 7"/>
          <p:cNvSpPr/>
          <p:nvPr/>
        </p:nvSpPr>
        <p:spPr>
          <a:xfrm>
            <a:off x="-1266825" y="5448300"/>
            <a:ext cx="1190625" cy="1409700"/>
          </a:xfrm>
          <a:prstGeom prst="rect">
            <a:avLst/>
          </a:prstGeom>
          <a:solidFill>
            <a:srgbClr val="BC204B"/>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t"/>
          <a:lstStyle/>
          <a:p>
            <a:pPr algn="ctr"/>
            <a:r>
              <a:rPr lang="en-US" sz="900" dirty="0" smtClean="0">
                <a:solidFill>
                  <a:schemeClr val="bg1"/>
                </a:solidFill>
              </a:rPr>
              <a:t>EXCEL FILE:</a:t>
            </a:r>
          </a:p>
        </p:txBody>
      </p:sp>
      <p:graphicFrame>
        <p:nvGraphicFramePr>
          <p:cNvPr id="7" name="Objekt 6"/>
          <p:cNvGraphicFramePr>
            <a:graphicFrameLocks noChangeAspect="1"/>
          </p:cNvGraphicFramePr>
          <p:nvPr>
            <p:extLst>
              <p:ext uri="{D42A27DB-BD31-4B8C-83A1-F6EECF244321}">
                <p14:modId xmlns:p14="http://schemas.microsoft.com/office/powerpoint/2010/main" val="1958815807"/>
              </p:ext>
            </p:extLst>
          </p:nvPr>
        </p:nvGraphicFramePr>
        <p:xfrm>
          <a:off x="-1128713" y="6021388"/>
          <a:ext cx="914400" cy="771525"/>
        </p:xfrm>
        <a:graphic>
          <a:graphicData uri="http://schemas.openxmlformats.org/presentationml/2006/ole">
            <mc:AlternateContent xmlns:mc="http://schemas.openxmlformats.org/markup-compatibility/2006">
              <mc:Choice xmlns:v="urn:schemas-microsoft-com:vml" Requires="v">
                <p:oleObj spid="_x0000_s14427" name="Arbeitsblatt" showAsIcon="1" r:id="rId5" imgW="914400" imgH="771480" progId="Excel.Sheet.12">
                  <p:embed/>
                </p:oleObj>
              </mc:Choice>
              <mc:Fallback>
                <p:oleObj name="Arbeitsblatt" showAsIcon="1" r:id="rId5" imgW="914400" imgH="771480" progId="Excel.Sheet.12">
                  <p:embed/>
                  <p:pic>
                    <p:nvPicPr>
                      <p:cNvPr id="0" name=""/>
                      <p:cNvPicPr/>
                      <p:nvPr/>
                    </p:nvPicPr>
                    <p:blipFill>
                      <a:blip r:embed="rId6"/>
                      <a:stretch>
                        <a:fillRect/>
                      </a:stretch>
                    </p:blipFill>
                    <p:spPr>
                      <a:xfrm>
                        <a:off x="-1128713" y="6021388"/>
                        <a:ext cx="914400" cy="771525"/>
                      </a:xfrm>
                      <a:prstGeom prst="rect">
                        <a:avLst/>
                      </a:prstGeom>
                    </p:spPr>
                  </p:pic>
                </p:oleObj>
              </mc:Fallback>
            </mc:AlternateContent>
          </a:graphicData>
        </a:graphic>
      </p:graphicFrame>
    </p:spTree>
    <p:extLst>
      <p:ext uri="{BB962C8B-B14F-4D97-AF65-F5344CB8AC3E}">
        <p14:creationId xmlns:p14="http://schemas.microsoft.com/office/powerpoint/2010/main" val="43828961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Group 2"/>
          <p:cNvGrpSpPr/>
          <p:nvPr>
            <p:custDataLst>
              <p:tags r:id="rId1"/>
            </p:custDataLst>
          </p:nvPr>
        </p:nvGrpSpPr>
        <p:grpSpPr>
          <a:xfrm>
            <a:off x="2938053" y="1672499"/>
            <a:ext cx="2767422" cy="1670776"/>
            <a:chOff x="-755730" y="5561012"/>
            <a:chExt cx="2174657" cy="1624013"/>
          </a:xfrm>
        </p:grpSpPr>
        <p:sp>
          <p:nvSpPr>
            <p:cNvPr id="28" name="Rectangle 2"/>
            <p:cNvSpPr>
              <a:spLocks noChangeArrowheads="1"/>
            </p:cNvSpPr>
            <p:nvPr>
              <p:custDataLst>
                <p:tags r:id="rId11"/>
              </p:custDataLst>
            </p:nvPr>
          </p:nvSpPr>
          <p:spPr bwMode="auto">
            <a:xfrm>
              <a:off x="348952" y="5561012"/>
              <a:ext cx="1069975" cy="1624013"/>
            </a:xfrm>
            <a:prstGeom prst="rect">
              <a:avLst/>
            </a:prstGeom>
            <a:noFill/>
            <a:ln w="6350" algn="ctr">
              <a:solidFill>
                <a:srgbClr val="009A44"/>
              </a:solidFill>
              <a:miter lim="800000"/>
              <a:headEnd type="none" w="sm" len="sm"/>
              <a:tailEnd type="none" w="sm" len="sm"/>
            </a:ln>
            <a:effectLst/>
          </p:spPr>
          <p:txBody>
            <a:bodyPr wrap="none" lIns="54000" tIns="54000" rIns="54000" bIns="54000"/>
            <a:lstStyle/>
            <a:p>
              <a:pPr algn="ctr" defTabSz="762000" eaLnBrk="0" hangingPunct="0"/>
              <a:r>
                <a:rPr lang="en-US" sz="800" dirty="0" smtClean="0"/>
                <a:t>Plan</a:t>
              </a:r>
              <a:endParaRPr lang="en-US" sz="800" dirty="0"/>
            </a:p>
          </p:txBody>
        </p:sp>
        <p:sp>
          <p:nvSpPr>
            <p:cNvPr id="29" name="Rectangle 2"/>
            <p:cNvSpPr>
              <a:spLocks noChangeArrowheads="1"/>
            </p:cNvSpPr>
            <p:nvPr>
              <p:custDataLst>
                <p:tags r:id="rId12"/>
              </p:custDataLst>
            </p:nvPr>
          </p:nvSpPr>
          <p:spPr bwMode="auto">
            <a:xfrm>
              <a:off x="-755730" y="5561012"/>
              <a:ext cx="1069974" cy="1624013"/>
            </a:xfrm>
            <a:prstGeom prst="rect">
              <a:avLst/>
            </a:prstGeom>
            <a:noFill/>
            <a:ln w="6350" algn="ctr">
              <a:solidFill>
                <a:srgbClr val="BC204B"/>
              </a:solidFill>
              <a:miter lim="800000"/>
              <a:headEnd type="none" w="sm" len="sm"/>
              <a:tailEnd type="none" w="sm" len="sm"/>
            </a:ln>
            <a:effectLst/>
          </p:spPr>
          <p:txBody>
            <a:bodyPr wrap="none" lIns="54000" tIns="54000" rIns="54000" bIns="54000"/>
            <a:lstStyle/>
            <a:p>
              <a:pPr algn="ctr" defTabSz="762000" eaLnBrk="0" hangingPunct="0"/>
              <a:r>
                <a:rPr lang="en-US" sz="800" dirty="0" smtClean="0"/>
                <a:t>Actual</a:t>
              </a:r>
              <a:endParaRPr lang="en-US" sz="800" dirty="0"/>
            </a:p>
          </p:txBody>
        </p:sp>
      </p:grpSp>
      <p:sp>
        <p:nvSpPr>
          <p:cNvPr id="6" name="Textplatzhalter 5"/>
          <p:cNvSpPr>
            <a:spLocks noGrp="1"/>
          </p:cNvSpPr>
          <p:nvPr>
            <p:ph type="body" sz="quarter" idx="10"/>
          </p:nvPr>
        </p:nvSpPr>
        <p:spPr>
          <a:xfrm>
            <a:off x="488950" y="1422400"/>
            <a:ext cx="1747838" cy="4604400"/>
          </a:xfrm>
        </p:spPr>
        <p:txBody>
          <a:bodyPr/>
          <a:lstStyle/>
          <a:p>
            <a:r>
              <a:rPr lang="en-US" dirty="0"/>
              <a:t>The XXX AG has, with regard to the maintenance of the agreed covenants and the available lines of credit, sufficient financing headroom.</a:t>
            </a:r>
          </a:p>
        </p:txBody>
      </p:sp>
      <p:sp>
        <p:nvSpPr>
          <p:cNvPr id="5" name="Textplatzhalter 4"/>
          <p:cNvSpPr>
            <a:spLocks noGrp="1"/>
          </p:cNvSpPr>
          <p:nvPr>
            <p:ph type="body" sz="quarter" idx="12"/>
          </p:nvPr>
        </p:nvSpPr>
        <p:spPr/>
        <p:txBody>
          <a:bodyPr/>
          <a:lstStyle/>
          <a:p>
            <a:pPr lvl="2">
              <a:lnSpc>
                <a:spcPct val="95000"/>
              </a:lnSpc>
              <a:spcBef>
                <a:spcPts val="300"/>
              </a:spcBef>
            </a:pPr>
            <a:r>
              <a:rPr lang="en-US" dirty="0" smtClean="0"/>
              <a:t>The credit agreements of the XXX AG are primarily based on the following covenants and limits:</a:t>
            </a:r>
          </a:p>
          <a:p>
            <a:pPr lvl="3">
              <a:lnSpc>
                <a:spcPct val="95000"/>
              </a:lnSpc>
              <a:spcBef>
                <a:spcPts val="300"/>
              </a:spcBef>
            </a:pPr>
            <a:r>
              <a:rPr lang="en-US" dirty="0" smtClean="0"/>
              <a:t>XXX (= X/Y)	2.1x</a:t>
            </a:r>
          </a:p>
          <a:p>
            <a:pPr lvl="3">
              <a:lnSpc>
                <a:spcPct val="95000"/>
              </a:lnSpc>
              <a:spcBef>
                <a:spcPts val="300"/>
              </a:spcBef>
            </a:pPr>
            <a:r>
              <a:rPr lang="en-US" dirty="0" smtClean="0"/>
              <a:t>XXX (=X/Y)	1.5x</a:t>
            </a:r>
          </a:p>
          <a:p>
            <a:pPr lvl="2">
              <a:lnSpc>
                <a:spcPct val="95000"/>
              </a:lnSpc>
              <a:spcBef>
                <a:spcPts val="300"/>
              </a:spcBef>
            </a:pPr>
            <a:r>
              <a:rPr lang="en-US" dirty="0" smtClean="0"/>
              <a:t>The XXX AG maintains the agreed limits in the period of analysis. With full utilization of the limits there would be a financing headroom of €x million until the end of the planning horizon.</a:t>
            </a:r>
          </a:p>
          <a:p>
            <a:pPr lvl="2">
              <a:lnSpc>
                <a:spcPct val="95000"/>
              </a:lnSpc>
              <a:spcBef>
                <a:spcPts val="300"/>
              </a:spcBef>
            </a:pPr>
            <a:r>
              <a:rPr lang="en-US" dirty="0" smtClean="0"/>
              <a:t>The capital needs of the XXX AG increase in the planning period from €X million to €Y million. The additional need can be covered by the agreed upon line of credit with the XXX. </a:t>
            </a:r>
          </a:p>
          <a:p>
            <a:pPr lvl="2">
              <a:lnSpc>
                <a:spcPct val="95000"/>
              </a:lnSpc>
              <a:spcBef>
                <a:spcPts val="300"/>
              </a:spcBef>
            </a:pPr>
            <a:r>
              <a:rPr lang="en-US" dirty="0" smtClean="0"/>
              <a:t>There is an unused line of credit of ca. €</a:t>
            </a:r>
            <a:r>
              <a:rPr lang="en-US" dirty="0" err="1" smtClean="0"/>
              <a:t>x.x</a:t>
            </a:r>
            <a:r>
              <a:rPr lang="en-US" dirty="0" smtClean="0"/>
              <a:t> million till the end of the planning period. </a:t>
            </a:r>
          </a:p>
          <a:p>
            <a:pPr lvl="2">
              <a:lnSpc>
                <a:spcPct val="95000"/>
              </a:lnSpc>
              <a:spcBef>
                <a:spcPts val="300"/>
              </a:spcBef>
            </a:pPr>
            <a:r>
              <a:rPr lang="en-US" dirty="0" smtClean="0"/>
              <a:t>If necessary, discuss the developments and peaks in the course of the year.</a:t>
            </a:r>
          </a:p>
          <a:p>
            <a:pPr lvl="2">
              <a:lnSpc>
                <a:spcPct val="95000"/>
              </a:lnSpc>
              <a:spcBef>
                <a:spcPts val="300"/>
              </a:spcBef>
            </a:pPr>
            <a:endParaRPr lang="en-US" dirty="0"/>
          </a:p>
        </p:txBody>
      </p:sp>
      <p:sp>
        <p:nvSpPr>
          <p:cNvPr id="4" name="Titel 3"/>
          <p:cNvSpPr>
            <a:spLocks noGrp="1"/>
          </p:cNvSpPr>
          <p:nvPr>
            <p:ph type="title"/>
          </p:nvPr>
        </p:nvSpPr>
        <p:spPr/>
        <p:txBody>
          <a:bodyPr/>
          <a:lstStyle/>
          <a:p>
            <a:r>
              <a:rPr lang="en-US" dirty="0"/>
              <a:t>3. Is there sufficient financing headroom?</a:t>
            </a:r>
          </a:p>
        </p:txBody>
      </p:sp>
      <p:sp>
        <p:nvSpPr>
          <p:cNvPr id="3" name="Textplatzhalter 2"/>
          <p:cNvSpPr>
            <a:spLocks noGrp="1"/>
          </p:cNvSpPr>
          <p:nvPr>
            <p:ph type="body" sz="quarter" idx="13"/>
          </p:nvPr>
        </p:nvSpPr>
        <p:spPr/>
        <p:txBody>
          <a:bodyPr/>
          <a:lstStyle/>
          <a:p>
            <a:r>
              <a:rPr lang="en-US" dirty="0"/>
              <a:t>Financing (Planning) </a:t>
            </a:r>
          </a:p>
        </p:txBody>
      </p:sp>
      <p:graphicFrame>
        <p:nvGraphicFramePr>
          <p:cNvPr id="39" name="Group 90"/>
          <p:cNvGraphicFramePr>
            <a:graphicFrameLocks noGrp="1"/>
          </p:cNvGraphicFramePr>
          <p:nvPr>
            <p:custDataLst>
              <p:tags r:id="rId2"/>
            </p:custDataLst>
            <p:extLst>
              <p:ext uri="{D42A27DB-BD31-4B8C-83A1-F6EECF244321}">
                <p14:modId xmlns:p14="http://schemas.microsoft.com/office/powerpoint/2010/main" val="1095038352"/>
              </p:ext>
            </p:extLst>
          </p:nvPr>
        </p:nvGraphicFramePr>
        <p:xfrm>
          <a:off x="564229" y="5678270"/>
          <a:ext cx="1595438" cy="285360"/>
        </p:xfrm>
        <a:graphic>
          <a:graphicData uri="http://schemas.openxmlformats.org/drawingml/2006/table">
            <a:tbl>
              <a:tblPr/>
              <a:tblGrid>
                <a:gridCol w="1595438"/>
              </a:tblGrid>
              <a:tr h="0">
                <a:tc>
                  <a:txBody>
                    <a:bodyPr/>
                    <a:lstStyle/>
                    <a:p>
                      <a:pPr marL="0" marR="0" lvl="0" indent="0" algn="l" defTabSz="914400" rtl="0" eaLnBrk="1" fontAlgn="base" latinLnBrk="0" hangingPunct="1">
                        <a:lnSpc>
                          <a:spcPct val="100000"/>
                        </a:lnSpc>
                        <a:spcBef>
                          <a:spcPct val="40000"/>
                        </a:spcBef>
                        <a:spcAft>
                          <a:spcPct val="0"/>
                        </a:spcAft>
                        <a:buClrTx/>
                        <a:buSzTx/>
                        <a:buFontTx/>
                        <a:buNone/>
                        <a:tabLst/>
                        <a:defRPr/>
                      </a:pPr>
                      <a:r>
                        <a:rPr kumimoji="0" lang="de-DE" sz="700" b="1" i="0" u="none" strike="noStrike" cap="none" normalizeH="0" baseline="0" dirty="0" smtClean="0">
                          <a:ln>
                            <a:noFill/>
                          </a:ln>
                          <a:solidFill>
                            <a:schemeClr val="bg1"/>
                          </a:solidFill>
                          <a:effectLst/>
                          <a:latin typeface="+mn-lt"/>
                        </a:rPr>
                        <a:t>Tools</a:t>
                      </a:r>
                    </a:p>
                  </a:txBody>
                  <a:tcPr marL="36000" marR="0" marT="18000" marB="1800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BC204B"/>
                    </a:solidFill>
                  </a:tcPr>
                </a:tc>
              </a:tr>
              <a:tr h="83218">
                <a:tc>
                  <a:txBody>
                    <a:bodyPr/>
                    <a:lstStyle/>
                    <a:p>
                      <a:pPr marL="0" marR="0" lvl="0" indent="0" algn="l" defTabSz="914400" rtl="0" eaLnBrk="1" fontAlgn="base" latinLnBrk="0" hangingPunct="1">
                        <a:lnSpc>
                          <a:spcPct val="100000"/>
                        </a:lnSpc>
                        <a:spcBef>
                          <a:spcPct val="40000"/>
                        </a:spcBef>
                        <a:spcAft>
                          <a:spcPct val="0"/>
                        </a:spcAft>
                        <a:buClrTx/>
                        <a:buSzTx/>
                        <a:buFontTx/>
                        <a:buNone/>
                        <a:tabLst/>
                      </a:pPr>
                      <a:r>
                        <a:rPr kumimoji="0" lang="de-DE" sz="700" b="0" i="0" u="none" strike="noStrike" cap="none" normalizeH="0" baseline="0" dirty="0" smtClean="0">
                          <a:ln>
                            <a:noFill/>
                          </a:ln>
                          <a:solidFill>
                            <a:schemeClr val="tx1"/>
                          </a:solidFill>
                          <a:effectLst/>
                          <a:latin typeface="+mn-lt"/>
                        </a:rPr>
                        <a:t>Excel </a:t>
                      </a:r>
                      <a:r>
                        <a:rPr kumimoji="0" lang="de-DE" sz="700" b="0" i="0" u="none" strike="noStrike" cap="none" normalizeH="0" baseline="0" dirty="0" err="1" smtClean="0">
                          <a:ln>
                            <a:noFill/>
                          </a:ln>
                          <a:solidFill>
                            <a:schemeClr val="tx1"/>
                          </a:solidFill>
                          <a:effectLst/>
                          <a:latin typeface="+mn-lt"/>
                        </a:rPr>
                        <a:t>analysis</a:t>
                      </a:r>
                      <a:endParaRPr kumimoji="0" lang="de-DE" sz="700" b="0" i="0" u="none" strike="noStrike" cap="none" normalizeH="0" baseline="0" dirty="0" smtClean="0">
                        <a:ln>
                          <a:noFill/>
                        </a:ln>
                        <a:solidFill>
                          <a:schemeClr val="tx1"/>
                        </a:solidFill>
                        <a:effectLst/>
                        <a:latin typeface="+mn-lt"/>
                      </a:endParaRPr>
                    </a:p>
                  </a:txBody>
                  <a:tcPr marL="36000" marR="0" marT="18000" marB="1800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solidFill>
                      <a:srgbClr val="FFFFFF"/>
                    </a:solidFill>
                  </a:tcPr>
                </a:tc>
              </a:tr>
            </a:tbl>
          </a:graphicData>
        </a:graphic>
      </p:graphicFrame>
      <p:pic>
        <p:nvPicPr>
          <p:cNvPr id="19" name="Grafik 18"/>
          <p:cNvPicPr>
            <a:picLocks noChangeAspect="1"/>
          </p:cNvPicPr>
          <p:nvPr/>
        </p:nvPicPr>
        <p:blipFill>
          <a:blip r:embed="rId15"/>
          <a:stretch>
            <a:fillRect/>
          </a:stretch>
        </p:blipFill>
        <p:spPr>
          <a:xfrm>
            <a:off x="7967588" y="5701816"/>
            <a:ext cx="340197" cy="405178"/>
          </a:xfrm>
          <a:prstGeom prst="rect">
            <a:avLst/>
          </a:prstGeom>
        </p:spPr>
      </p:pic>
      <p:pic>
        <p:nvPicPr>
          <p:cNvPr id="20" name="Grafik 19"/>
          <p:cNvPicPr>
            <a:picLocks noChangeAspect="1"/>
          </p:cNvPicPr>
          <p:nvPr/>
        </p:nvPicPr>
        <p:blipFill>
          <a:blip r:embed="rId16"/>
          <a:stretch>
            <a:fillRect/>
          </a:stretch>
        </p:blipFill>
        <p:spPr>
          <a:xfrm>
            <a:off x="8256496" y="5701816"/>
            <a:ext cx="340197" cy="405178"/>
          </a:xfrm>
          <a:prstGeom prst="rect">
            <a:avLst/>
          </a:prstGeom>
        </p:spPr>
      </p:pic>
      <p:pic>
        <p:nvPicPr>
          <p:cNvPr id="21" name="Grafik 20"/>
          <p:cNvPicPr>
            <a:picLocks noChangeAspect="1"/>
          </p:cNvPicPr>
          <p:nvPr/>
        </p:nvPicPr>
        <p:blipFill>
          <a:blip r:embed="rId17">
            <a:duotone>
              <a:schemeClr val="bg2">
                <a:shade val="45000"/>
                <a:satMod val="135000"/>
              </a:schemeClr>
              <a:prstClr val="white"/>
            </a:duotone>
          </a:blip>
          <a:stretch>
            <a:fillRect/>
          </a:stretch>
        </p:blipFill>
        <p:spPr>
          <a:xfrm>
            <a:off x="8545404" y="5701816"/>
            <a:ext cx="340197" cy="405178"/>
          </a:xfrm>
          <a:prstGeom prst="rect">
            <a:avLst/>
          </a:prstGeom>
        </p:spPr>
      </p:pic>
      <p:pic>
        <p:nvPicPr>
          <p:cNvPr id="22" name="Grafik 21"/>
          <p:cNvPicPr>
            <a:picLocks noChangeAspect="1"/>
          </p:cNvPicPr>
          <p:nvPr/>
        </p:nvPicPr>
        <p:blipFill>
          <a:blip r:embed="rId18">
            <a:duotone>
              <a:schemeClr val="bg2">
                <a:shade val="45000"/>
                <a:satMod val="135000"/>
              </a:schemeClr>
              <a:prstClr val="white"/>
            </a:duotone>
          </a:blip>
          <a:stretch>
            <a:fillRect/>
          </a:stretch>
        </p:blipFill>
        <p:spPr>
          <a:xfrm>
            <a:off x="8834312" y="5701816"/>
            <a:ext cx="340197" cy="405178"/>
          </a:xfrm>
          <a:prstGeom prst="rect">
            <a:avLst/>
          </a:prstGeom>
        </p:spPr>
      </p:pic>
      <p:pic>
        <p:nvPicPr>
          <p:cNvPr id="23" name="Grafik 22"/>
          <p:cNvPicPr>
            <a:picLocks noChangeAspect="1"/>
          </p:cNvPicPr>
          <p:nvPr/>
        </p:nvPicPr>
        <p:blipFill>
          <a:blip r:embed="rId19">
            <a:duotone>
              <a:schemeClr val="bg2">
                <a:shade val="45000"/>
                <a:satMod val="135000"/>
              </a:schemeClr>
              <a:prstClr val="white"/>
            </a:duotone>
          </a:blip>
          <a:stretch>
            <a:fillRect/>
          </a:stretch>
        </p:blipFill>
        <p:spPr>
          <a:xfrm>
            <a:off x="9123220" y="5701816"/>
            <a:ext cx="340197" cy="405178"/>
          </a:xfrm>
          <a:prstGeom prst="rect">
            <a:avLst/>
          </a:prstGeom>
        </p:spPr>
      </p:pic>
      <p:sp>
        <p:nvSpPr>
          <p:cNvPr id="16" name="Rectangle 4"/>
          <p:cNvSpPr>
            <a:spLocks noChangeArrowheads="1"/>
          </p:cNvSpPr>
          <p:nvPr>
            <p:custDataLst>
              <p:tags r:id="rId3"/>
            </p:custDataLst>
          </p:nvPr>
        </p:nvSpPr>
        <p:spPr bwMode="gray">
          <a:xfrm>
            <a:off x="7763608" y="5216433"/>
            <a:ext cx="1653442" cy="461837"/>
          </a:xfrm>
          <a:prstGeom prst="rect">
            <a:avLst/>
          </a:prstGeom>
          <a:solidFill>
            <a:srgbClr val="BC204B"/>
          </a:solidFill>
          <a:ln w="6350">
            <a:noFill/>
            <a:miter lim="800000"/>
            <a:headEnd/>
            <a:tailEnd/>
          </a:ln>
          <a:effectLst/>
        </p:spPr>
        <p:txBody>
          <a:bodyPr lIns="54000" tIns="54000" rIns="54000" bIns="54000" anchor="ctr" anchorCtr="1"/>
          <a:lstStyle/>
          <a:p>
            <a:pPr algn="ctr" defTabSz="762000" eaLnBrk="0" hangingPunct="0">
              <a:lnSpc>
                <a:spcPct val="90000"/>
              </a:lnSpc>
            </a:pPr>
            <a:r>
              <a:rPr lang="en-US" sz="700" dirty="0">
                <a:solidFill>
                  <a:schemeClr val="bg1"/>
                </a:solidFill>
              </a:rPr>
              <a:t>Pay attention to definitions of the covenants in accordance with the client credit agreements, generally (Net) debt to FCF or EBIT(DA)</a:t>
            </a:r>
          </a:p>
        </p:txBody>
      </p:sp>
      <p:sp>
        <p:nvSpPr>
          <p:cNvPr id="17" name="Text Placeholder 12"/>
          <p:cNvSpPr txBox="1">
            <a:spLocks/>
          </p:cNvSpPr>
          <p:nvPr>
            <p:custDataLst>
              <p:tags r:id="rId4"/>
            </p:custDataLst>
          </p:nvPr>
        </p:nvSpPr>
        <p:spPr>
          <a:xfrm>
            <a:off x="2447922" y="1422400"/>
            <a:ext cx="3397251" cy="228371"/>
          </a:xfrm>
          <a:prstGeom prst="rect">
            <a:avLst/>
          </a:prstGeom>
        </p:spPr>
        <p:txBody>
          <a:bodyPr vert="horz" lIns="0" tIns="0" rIns="0" bIns="0" rtlCol="0">
            <a:noAutofit/>
          </a:bodyPr>
          <a:lstStyle>
            <a:lvl1pPr eaLnBrk="1" hangingPunct="1">
              <a:spcAft>
                <a:spcPts val="600"/>
              </a:spcAft>
              <a:defRPr sz="1300" b="1" i="0">
                <a:solidFill>
                  <a:srgbClr val="003087"/>
                </a:solidFill>
                <a:latin typeface="Univers for KPMG" panose="020B0603020202020204" pitchFamily="34" charset="0"/>
                <a:cs typeface="Univers for KPMG" panose="020B0603020202020204" pitchFamily="34" charset="0"/>
              </a:defRPr>
            </a:lvl1pPr>
            <a:lvl2pPr marL="0" indent="0" eaLnBrk="1" hangingPunct="1">
              <a:spcAft>
                <a:spcPts val="600"/>
              </a:spcAft>
              <a:buFont typeface="Univers for KPMG"/>
              <a:buNone/>
              <a:defRPr sz="1300" b="0" i="0">
                <a:solidFill>
                  <a:srgbClr val="003087"/>
                </a:solidFill>
                <a:latin typeface="Univers for KPMG Light" panose="020B0403020202020204" pitchFamily="34" charset="0"/>
                <a:cs typeface="Univers for KPMG" panose="020B0603020202020204" pitchFamily="34" charset="0"/>
              </a:defRPr>
            </a:lvl2pPr>
            <a:lvl3pPr marL="285750" indent="-28575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3pPr>
            <a:lvl4pPr marL="576072" indent="-22860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4pPr>
            <a:lvl5pPr eaLnBrk="1" hangingPunct="1">
              <a:spcAft>
                <a:spcPts val="600"/>
              </a:spcAft>
              <a:defRPr sz="1300" b="0" i="0">
                <a:solidFill>
                  <a:srgbClr val="00A3A1"/>
                </a:solidFill>
                <a:latin typeface="Univers for KPMG Light" panose="020B0403020202020204" pitchFamily="34" charset="0"/>
                <a:cs typeface="Univers for KPMG" panose="020B0603020202020204" pitchFamily="34" charset="0"/>
              </a:defRPr>
            </a:lvl5pPr>
          </a:lstStyle>
          <a:p>
            <a:pPr defTabSz="914400"/>
            <a:r>
              <a:rPr lang="en-US" sz="900" kern="0" dirty="0" smtClean="0">
                <a:latin typeface="Arial" panose="020B0604020202020204" pitchFamily="34" charset="0"/>
                <a:cs typeface="Arial" panose="020B0604020202020204" pitchFamily="34" charset="0"/>
              </a:rPr>
              <a:t>Covenants</a:t>
            </a:r>
            <a:endParaRPr lang="en-US" sz="900" kern="0" dirty="0">
              <a:latin typeface="Arial" panose="020B0604020202020204" pitchFamily="34" charset="0"/>
              <a:cs typeface="Arial" panose="020B0604020202020204" pitchFamily="34" charset="0"/>
            </a:endParaRPr>
          </a:p>
        </p:txBody>
      </p:sp>
      <p:sp>
        <p:nvSpPr>
          <p:cNvPr id="18" name="Text Placeholder 12"/>
          <p:cNvSpPr txBox="1">
            <a:spLocks/>
          </p:cNvSpPr>
          <p:nvPr>
            <p:custDataLst>
              <p:tags r:id="rId5"/>
            </p:custDataLst>
          </p:nvPr>
        </p:nvSpPr>
        <p:spPr>
          <a:xfrm>
            <a:off x="2447922" y="4184650"/>
            <a:ext cx="3397251" cy="228371"/>
          </a:xfrm>
          <a:prstGeom prst="rect">
            <a:avLst/>
          </a:prstGeom>
        </p:spPr>
        <p:txBody>
          <a:bodyPr vert="horz" lIns="0" tIns="0" rIns="0" bIns="0" rtlCol="0">
            <a:noAutofit/>
          </a:bodyPr>
          <a:lstStyle>
            <a:lvl1pPr eaLnBrk="1" hangingPunct="1">
              <a:spcAft>
                <a:spcPts val="600"/>
              </a:spcAft>
              <a:defRPr sz="1300" b="1" i="0">
                <a:solidFill>
                  <a:srgbClr val="003087"/>
                </a:solidFill>
                <a:latin typeface="Univers for KPMG" panose="020B0603020202020204" pitchFamily="34" charset="0"/>
                <a:cs typeface="Univers for KPMG" panose="020B0603020202020204" pitchFamily="34" charset="0"/>
              </a:defRPr>
            </a:lvl1pPr>
            <a:lvl2pPr marL="0" indent="0" eaLnBrk="1" hangingPunct="1">
              <a:spcAft>
                <a:spcPts val="600"/>
              </a:spcAft>
              <a:buFont typeface="Univers for KPMG"/>
              <a:buNone/>
              <a:defRPr sz="1300" b="0" i="0">
                <a:solidFill>
                  <a:srgbClr val="003087"/>
                </a:solidFill>
                <a:latin typeface="Univers for KPMG Light" panose="020B0403020202020204" pitchFamily="34" charset="0"/>
                <a:cs typeface="Univers for KPMG" panose="020B0603020202020204" pitchFamily="34" charset="0"/>
              </a:defRPr>
            </a:lvl2pPr>
            <a:lvl3pPr marL="285750" indent="-28575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3pPr>
            <a:lvl4pPr marL="576072" indent="-22860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4pPr>
            <a:lvl5pPr eaLnBrk="1" hangingPunct="1">
              <a:spcAft>
                <a:spcPts val="600"/>
              </a:spcAft>
              <a:defRPr sz="1300" b="0" i="0">
                <a:solidFill>
                  <a:srgbClr val="00A3A1"/>
                </a:solidFill>
                <a:latin typeface="Univers for KPMG Light" panose="020B0403020202020204" pitchFamily="34" charset="0"/>
                <a:cs typeface="Univers for KPMG" panose="020B0603020202020204" pitchFamily="34" charset="0"/>
              </a:defRPr>
            </a:lvl5pPr>
          </a:lstStyle>
          <a:p>
            <a:pPr defTabSz="914400"/>
            <a:r>
              <a:rPr lang="en-US" sz="900" kern="0" dirty="0" smtClean="0">
                <a:latin typeface="Arial" panose="020B0604020202020204" pitchFamily="34" charset="0"/>
                <a:cs typeface="Arial" panose="020B0604020202020204" pitchFamily="34" charset="0"/>
              </a:rPr>
              <a:t>Capital needs and line of credit</a:t>
            </a:r>
            <a:endParaRPr lang="en-US" sz="900" kern="0" dirty="0">
              <a:latin typeface="Arial" panose="020B0604020202020204" pitchFamily="34" charset="0"/>
              <a:cs typeface="Arial" panose="020B0604020202020204" pitchFamily="34" charset="0"/>
            </a:endParaRPr>
          </a:p>
        </p:txBody>
      </p:sp>
      <p:pic>
        <p:nvPicPr>
          <p:cNvPr id="10" name="Grafik 9"/>
          <p:cNvPicPr>
            <a:picLocks noChangeAspect="1"/>
          </p:cNvPicPr>
          <p:nvPr>
            <p:custDataLst>
              <p:tags r:id="rId6"/>
            </p:custDataLst>
          </p:nvPr>
        </p:nvPicPr>
        <p:blipFill rotWithShape="1">
          <a:blip r:embed="rId20"/>
          <a:srcRect l="9314" t="14478" r="14241" b="11184"/>
          <a:stretch/>
        </p:blipFill>
        <p:spPr>
          <a:xfrm>
            <a:off x="2447925" y="1733550"/>
            <a:ext cx="3400425" cy="2428875"/>
          </a:xfrm>
          <a:prstGeom prst="rect">
            <a:avLst/>
          </a:prstGeom>
        </p:spPr>
      </p:pic>
      <p:pic>
        <p:nvPicPr>
          <p:cNvPr id="25" name="Grafik 24"/>
          <p:cNvPicPr>
            <a:picLocks noChangeAspect="1"/>
          </p:cNvPicPr>
          <p:nvPr>
            <p:custDataLst>
              <p:tags r:id="rId7"/>
            </p:custDataLst>
          </p:nvPr>
        </p:nvPicPr>
        <p:blipFill rotWithShape="1">
          <a:blip r:embed="rId21"/>
          <a:srcRect l="1803" t="15279" r="21893" b="26218"/>
          <a:stretch/>
        </p:blipFill>
        <p:spPr>
          <a:xfrm>
            <a:off x="2446338" y="4337293"/>
            <a:ext cx="3398835" cy="1689507"/>
          </a:xfrm>
          <a:prstGeom prst="rect">
            <a:avLst/>
          </a:prstGeom>
        </p:spPr>
      </p:pic>
      <p:sp>
        <p:nvSpPr>
          <p:cNvPr id="30" name="Rectangle 4"/>
          <p:cNvSpPr>
            <a:spLocks noChangeArrowheads="1"/>
          </p:cNvSpPr>
          <p:nvPr>
            <p:custDataLst>
              <p:tags r:id="rId8"/>
            </p:custDataLst>
          </p:nvPr>
        </p:nvSpPr>
        <p:spPr bwMode="gray">
          <a:xfrm>
            <a:off x="6036850" y="5216433"/>
            <a:ext cx="1653442" cy="461837"/>
          </a:xfrm>
          <a:prstGeom prst="rect">
            <a:avLst/>
          </a:prstGeom>
          <a:solidFill>
            <a:srgbClr val="BC204B"/>
          </a:solidFill>
          <a:ln w="6350">
            <a:noFill/>
            <a:miter lim="800000"/>
            <a:headEnd/>
            <a:tailEnd/>
          </a:ln>
          <a:effectLst/>
        </p:spPr>
        <p:txBody>
          <a:bodyPr lIns="54000" tIns="54000" rIns="54000" bIns="54000" anchor="ctr" anchorCtr="1"/>
          <a:lstStyle/>
          <a:p>
            <a:pPr algn="ctr" defTabSz="762000" eaLnBrk="0" hangingPunct="0">
              <a:lnSpc>
                <a:spcPct val="90000"/>
              </a:lnSpc>
            </a:pPr>
            <a:r>
              <a:rPr lang="en-US" sz="700" dirty="0">
                <a:solidFill>
                  <a:schemeClr val="bg1"/>
                </a:solidFill>
              </a:rPr>
              <a:t>Alternative presentation including cash and cash equivalents (liabilities and line of credit then reduced)</a:t>
            </a:r>
          </a:p>
        </p:txBody>
      </p:sp>
      <p:pic>
        <p:nvPicPr>
          <p:cNvPr id="7" name="Grafik 6"/>
          <p:cNvPicPr>
            <a:picLocks noChangeAspect="1"/>
          </p:cNvPicPr>
          <p:nvPr>
            <p:custDataLst>
              <p:tags r:id="rId9"/>
            </p:custDataLst>
          </p:nvPr>
        </p:nvPicPr>
        <p:blipFill>
          <a:blip r:embed="rId22"/>
          <a:stretch>
            <a:fillRect/>
          </a:stretch>
        </p:blipFill>
        <p:spPr>
          <a:xfrm>
            <a:off x="-2789352" y="1422400"/>
            <a:ext cx="2005758" cy="2225233"/>
          </a:xfrm>
          <a:prstGeom prst="rect">
            <a:avLst/>
          </a:prstGeom>
        </p:spPr>
      </p:pic>
      <p:pic>
        <p:nvPicPr>
          <p:cNvPr id="11" name="Grafik 10"/>
          <p:cNvPicPr>
            <a:picLocks noChangeAspect="1"/>
          </p:cNvPicPr>
          <p:nvPr>
            <p:custDataLst>
              <p:tags r:id="rId10"/>
            </p:custDataLst>
          </p:nvPr>
        </p:nvPicPr>
        <p:blipFill>
          <a:blip r:embed="rId23"/>
          <a:stretch>
            <a:fillRect/>
          </a:stretch>
        </p:blipFill>
        <p:spPr>
          <a:xfrm>
            <a:off x="-2789352" y="3801567"/>
            <a:ext cx="2005758" cy="2225233"/>
          </a:xfrm>
          <a:prstGeom prst="rect">
            <a:avLst/>
          </a:prstGeom>
        </p:spPr>
      </p:pic>
    </p:spTree>
    <p:extLst>
      <p:ext uri="{BB962C8B-B14F-4D97-AF65-F5344CB8AC3E}">
        <p14:creationId xmlns:p14="http://schemas.microsoft.com/office/powerpoint/2010/main" val="211164584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Group 2"/>
          <p:cNvGrpSpPr/>
          <p:nvPr>
            <p:custDataLst>
              <p:tags r:id="rId1"/>
            </p:custDataLst>
          </p:nvPr>
        </p:nvGrpSpPr>
        <p:grpSpPr>
          <a:xfrm>
            <a:off x="2920635" y="1672499"/>
            <a:ext cx="2767422" cy="1670776"/>
            <a:chOff x="-755730" y="5561012"/>
            <a:chExt cx="2174657" cy="1624013"/>
          </a:xfrm>
        </p:grpSpPr>
        <p:sp>
          <p:nvSpPr>
            <p:cNvPr id="28" name="Rectangle 2"/>
            <p:cNvSpPr>
              <a:spLocks noChangeArrowheads="1"/>
            </p:cNvSpPr>
            <p:nvPr>
              <p:custDataLst>
                <p:tags r:id="rId6"/>
              </p:custDataLst>
            </p:nvPr>
          </p:nvSpPr>
          <p:spPr bwMode="auto">
            <a:xfrm>
              <a:off x="348952" y="5561012"/>
              <a:ext cx="1069975" cy="1624013"/>
            </a:xfrm>
            <a:prstGeom prst="rect">
              <a:avLst/>
            </a:prstGeom>
            <a:noFill/>
            <a:ln w="6350" algn="ctr">
              <a:solidFill>
                <a:srgbClr val="009A44"/>
              </a:solidFill>
              <a:miter lim="800000"/>
              <a:headEnd type="none" w="sm" len="sm"/>
              <a:tailEnd type="none" w="sm" len="sm"/>
            </a:ln>
            <a:effectLst/>
          </p:spPr>
          <p:txBody>
            <a:bodyPr wrap="none" lIns="54000" tIns="54000" rIns="54000" bIns="54000"/>
            <a:lstStyle/>
            <a:p>
              <a:pPr algn="ctr" defTabSz="762000" eaLnBrk="0" hangingPunct="0"/>
              <a:r>
                <a:rPr lang="en-US" sz="800" dirty="0" smtClean="0"/>
                <a:t>Plan</a:t>
              </a:r>
              <a:endParaRPr lang="en-US" sz="800" dirty="0"/>
            </a:p>
          </p:txBody>
        </p:sp>
        <p:sp>
          <p:nvSpPr>
            <p:cNvPr id="29" name="Rectangle 2"/>
            <p:cNvSpPr>
              <a:spLocks noChangeArrowheads="1"/>
            </p:cNvSpPr>
            <p:nvPr>
              <p:custDataLst>
                <p:tags r:id="rId7"/>
              </p:custDataLst>
            </p:nvPr>
          </p:nvSpPr>
          <p:spPr bwMode="auto">
            <a:xfrm>
              <a:off x="-755730" y="5561012"/>
              <a:ext cx="1069974" cy="1624013"/>
            </a:xfrm>
            <a:prstGeom prst="rect">
              <a:avLst/>
            </a:prstGeom>
            <a:noFill/>
            <a:ln w="6350" algn="ctr">
              <a:solidFill>
                <a:srgbClr val="BC204B"/>
              </a:solidFill>
              <a:miter lim="800000"/>
              <a:headEnd type="none" w="sm" len="sm"/>
              <a:tailEnd type="none" w="sm" len="sm"/>
            </a:ln>
            <a:effectLst/>
          </p:spPr>
          <p:txBody>
            <a:bodyPr wrap="none" lIns="54000" tIns="54000" rIns="54000" bIns="54000"/>
            <a:lstStyle/>
            <a:p>
              <a:pPr algn="ctr" defTabSz="762000" eaLnBrk="0" hangingPunct="0"/>
              <a:r>
                <a:rPr lang="en-US" sz="800" dirty="0" smtClean="0"/>
                <a:t>Actual</a:t>
              </a:r>
              <a:endParaRPr lang="en-US" sz="800" dirty="0"/>
            </a:p>
          </p:txBody>
        </p:sp>
      </p:grpSp>
      <p:sp>
        <p:nvSpPr>
          <p:cNvPr id="6" name="Textplatzhalter 5"/>
          <p:cNvSpPr>
            <a:spLocks noGrp="1"/>
          </p:cNvSpPr>
          <p:nvPr>
            <p:ph type="body" sz="quarter" idx="10"/>
          </p:nvPr>
        </p:nvSpPr>
        <p:spPr>
          <a:xfrm>
            <a:off x="488950" y="1422400"/>
            <a:ext cx="1747838" cy="4604400"/>
          </a:xfrm>
        </p:spPr>
        <p:txBody>
          <a:bodyPr/>
          <a:lstStyle/>
          <a:p>
            <a:r>
              <a:rPr lang="en-US" dirty="0"/>
              <a:t>In the valuation/determination of the purchase price/…, the difference between the market value and the book value of debt is </a:t>
            </a:r>
            <a:r>
              <a:rPr lang="en-US" dirty="0" smtClean="0"/>
              <a:t>€x </a:t>
            </a:r>
            <a:r>
              <a:rPr lang="en-US" dirty="0"/>
              <a:t>million.</a:t>
            </a:r>
          </a:p>
          <a:p>
            <a:r>
              <a:rPr lang="en-US" dirty="0"/>
              <a:t>This leads to an increasing/decreasing company value/purchase price.</a:t>
            </a:r>
          </a:p>
        </p:txBody>
      </p:sp>
      <p:sp>
        <p:nvSpPr>
          <p:cNvPr id="5" name="Textplatzhalter 4"/>
          <p:cNvSpPr>
            <a:spLocks noGrp="1"/>
          </p:cNvSpPr>
          <p:nvPr>
            <p:ph type="body" sz="quarter" idx="12"/>
          </p:nvPr>
        </p:nvSpPr>
        <p:spPr/>
        <p:txBody>
          <a:bodyPr/>
          <a:lstStyle/>
          <a:p>
            <a:pPr lvl="2">
              <a:lnSpc>
                <a:spcPct val="95000"/>
              </a:lnSpc>
              <a:spcBef>
                <a:spcPts val="300"/>
              </a:spcBef>
            </a:pPr>
            <a:r>
              <a:rPr lang="en-US" dirty="0" smtClean="0"/>
              <a:t>The last comprehensive refinancing of the XXX AG was in 20YY. This was done at an average interest rate of X% p.a. As a result of the market conditions, XXX AG could refinance today at more favorable conditions in the area of X %.</a:t>
            </a:r>
          </a:p>
          <a:p>
            <a:pPr lvl="2">
              <a:lnSpc>
                <a:spcPct val="95000"/>
              </a:lnSpc>
              <a:spcBef>
                <a:spcPts val="300"/>
              </a:spcBef>
            </a:pPr>
            <a:r>
              <a:rPr lang="en-US" dirty="0" smtClean="0"/>
              <a:t>There is therefore currently a difference between the market and book value of debt of ca. €</a:t>
            </a:r>
            <a:r>
              <a:rPr lang="en-US" dirty="0" err="1" smtClean="0"/>
              <a:t>x.x</a:t>
            </a:r>
            <a:r>
              <a:rPr lang="en-US" dirty="0" smtClean="0"/>
              <a:t> million that successively decreases over the residual term of the loan.</a:t>
            </a:r>
          </a:p>
          <a:p>
            <a:pPr lvl="2">
              <a:lnSpc>
                <a:spcPct val="95000"/>
              </a:lnSpc>
              <a:spcBef>
                <a:spcPts val="300"/>
              </a:spcBef>
            </a:pPr>
            <a:r>
              <a:rPr lang="en-US" dirty="0" smtClean="0"/>
              <a:t>We have taken this into consideration in the framework of the valuation/determination of the purchase price/…. To that end, XXX</a:t>
            </a:r>
          </a:p>
          <a:p>
            <a:pPr lvl="2">
              <a:lnSpc>
                <a:spcPct val="95000"/>
              </a:lnSpc>
              <a:spcBef>
                <a:spcPts val="300"/>
              </a:spcBef>
            </a:pPr>
            <a:endParaRPr lang="en-US" dirty="0"/>
          </a:p>
        </p:txBody>
      </p:sp>
      <p:sp>
        <p:nvSpPr>
          <p:cNvPr id="4" name="Titel 3"/>
          <p:cNvSpPr>
            <a:spLocks noGrp="1"/>
          </p:cNvSpPr>
          <p:nvPr>
            <p:ph type="title"/>
          </p:nvPr>
        </p:nvSpPr>
        <p:spPr/>
        <p:txBody>
          <a:bodyPr/>
          <a:lstStyle/>
          <a:p>
            <a:r>
              <a:rPr lang="en-US" dirty="0"/>
              <a:t>4. Do special aspects of the financing have to be considered in </a:t>
            </a:r>
            <a:br>
              <a:rPr lang="en-US" dirty="0"/>
            </a:br>
            <a:r>
              <a:rPr lang="en-US" dirty="0"/>
              <a:t>a valuation? (1/2)</a:t>
            </a:r>
          </a:p>
        </p:txBody>
      </p:sp>
      <p:sp>
        <p:nvSpPr>
          <p:cNvPr id="3" name="Textplatzhalter 2"/>
          <p:cNvSpPr>
            <a:spLocks noGrp="1"/>
          </p:cNvSpPr>
          <p:nvPr>
            <p:ph type="body" sz="quarter" idx="13"/>
          </p:nvPr>
        </p:nvSpPr>
        <p:spPr/>
        <p:txBody>
          <a:bodyPr/>
          <a:lstStyle/>
          <a:p>
            <a:r>
              <a:rPr lang="en-US" dirty="0"/>
              <a:t>Financing (Planning) </a:t>
            </a:r>
          </a:p>
        </p:txBody>
      </p:sp>
      <p:graphicFrame>
        <p:nvGraphicFramePr>
          <p:cNvPr id="39" name="Group 90"/>
          <p:cNvGraphicFramePr>
            <a:graphicFrameLocks noGrp="1"/>
          </p:cNvGraphicFramePr>
          <p:nvPr>
            <p:custDataLst>
              <p:tags r:id="rId2"/>
            </p:custDataLst>
            <p:extLst>
              <p:ext uri="{D42A27DB-BD31-4B8C-83A1-F6EECF244321}">
                <p14:modId xmlns:p14="http://schemas.microsoft.com/office/powerpoint/2010/main" val="293594973"/>
              </p:ext>
            </p:extLst>
          </p:nvPr>
        </p:nvGraphicFramePr>
        <p:xfrm>
          <a:off x="564229" y="5678270"/>
          <a:ext cx="1595438" cy="285360"/>
        </p:xfrm>
        <a:graphic>
          <a:graphicData uri="http://schemas.openxmlformats.org/drawingml/2006/table">
            <a:tbl>
              <a:tblPr/>
              <a:tblGrid>
                <a:gridCol w="1595438"/>
              </a:tblGrid>
              <a:tr h="0">
                <a:tc>
                  <a:txBody>
                    <a:bodyPr/>
                    <a:lstStyle/>
                    <a:p>
                      <a:pPr marL="0" marR="0" lvl="0" indent="0" algn="l" defTabSz="914400" rtl="0" eaLnBrk="1" fontAlgn="base" latinLnBrk="0" hangingPunct="1">
                        <a:lnSpc>
                          <a:spcPct val="100000"/>
                        </a:lnSpc>
                        <a:spcBef>
                          <a:spcPct val="40000"/>
                        </a:spcBef>
                        <a:spcAft>
                          <a:spcPct val="0"/>
                        </a:spcAft>
                        <a:buClrTx/>
                        <a:buSzTx/>
                        <a:buFontTx/>
                        <a:buNone/>
                        <a:tabLst/>
                        <a:defRPr/>
                      </a:pPr>
                      <a:r>
                        <a:rPr kumimoji="0" lang="de-DE" sz="700" b="1" i="0" u="none" strike="noStrike" cap="none" normalizeH="0" baseline="0" dirty="0" smtClean="0">
                          <a:ln>
                            <a:noFill/>
                          </a:ln>
                          <a:solidFill>
                            <a:schemeClr val="bg1"/>
                          </a:solidFill>
                          <a:effectLst/>
                          <a:latin typeface="+mn-lt"/>
                        </a:rPr>
                        <a:t>Tools</a:t>
                      </a:r>
                    </a:p>
                  </a:txBody>
                  <a:tcPr marL="36000" marR="0" marT="18000" marB="1800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BC204B"/>
                    </a:solidFill>
                  </a:tcPr>
                </a:tc>
              </a:tr>
              <a:tr h="83218">
                <a:tc>
                  <a:txBody>
                    <a:bodyPr/>
                    <a:lstStyle/>
                    <a:p>
                      <a:pPr marL="0" marR="0" lvl="0" indent="0" algn="l" defTabSz="914400" rtl="0" eaLnBrk="1" fontAlgn="base" latinLnBrk="0" hangingPunct="1">
                        <a:lnSpc>
                          <a:spcPct val="100000"/>
                        </a:lnSpc>
                        <a:spcBef>
                          <a:spcPct val="40000"/>
                        </a:spcBef>
                        <a:spcAft>
                          <a:spcPct val="0"/>
                        </a:spcAft>
                        <a:buClrTx/>
                        <a:buSzTx/>
                        <a:buFontTx/>
                        <a:buNone/>
                        <a:tabLst/>
                      </a:pPr>
                      <a:r>
                        <a:rPr kumimoji="0" lang="de-DE" sz="700" b="0" i="0" u="none" strike="noStrike" cap="none" normalizeH="0" baseline="0" dirty="0" smtClean="0">
                          <a:ln>
                            <a:noFill/>
                          </a:ln>
                          <a:solidFill>
                            <a:schemeClr val="tx1"/>
                          </a:solidFill>
                          <a:effectLst/>
                          <a:latin typeface="+mn-lt"/>
                        </a:rPr>
                        <a:t>Excel </a:t>
                      </a:r>
                      <a:r>
                        <a:rPr kumimoji="0" lang="de-DE" sz="700" b="0" i="0" u="none" strike="noStrike" cap="none" normalizeH="0" baseline="0" dirty="0" err="1" smtClean="0">
                          <a:ln>
                            <a:noFill/>
                          </a:ln>
                          <a:solidFill>
                            <a:schemeClr val="tx1"/>
                          </a:solidFill>
                          <a:effectLst/>
                          <a:latin typeface="+mn-lt"/>
                        </a:rPr>
                        <a:t>analysis</a:t>
                      </a:r>
                      <a:endParaRPr kumimoji="0" lang="de-DE" sz="700" b="0" i="0" u="none" strike="noStrike" cap="none" normalizeH="0" baseline="0" dirty="0" smtClean="0">
                        <a:ln>
                          <a:noFill/>
                        </a:ln>
                        <a:solidFill>
                          <a:schemeClr val="tx1"/>
                        </a:solidFill>
                        <a:effectLst/>
                        <a:latin typeface="+mn-lt"/>
                      </a:endParaRPr>
                    </a:p>
                  </a:txBody>
                  <a:tcPr marL="36000" marR="0" marT="18000" marB="1800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solidFill>
                      <a:srgbClr val="FFFFFF"/>
                    </a:solidFill>
                  </a:tcPr>
                </a:tc>
              </a:tr>
            </a:tbl>
          </a:graphicData>
        </a:graphic>
      </p:graphicFrame>
      <p:pic>
        <p:nvPicPr>
          <p:cNvPr id="19" name="Grafik 18"/>
          <p:cNvPicPr>
            <a:picLocks noChangeAspect="1"/>
          </p:cNvPicPr>
          <p:nvPr/>
        </p:nvPicPr>
        <p:blipFill>
          <a:blip r:embed="rId10"/>
          <a:stretch>
            <a:fillRect/>
          </a:stretch>
        </p:blipFill>
        <p:spPr>
          <a:xfrm>
            <a:off x="7967588" y="5701816"/>
            <a:ext cx="340197" cy="405178"/>
          </a:xfrm>
          <a:prstGeom prst="rect">
            <a:avLst/>
          </a:prstGeom>
        </p:spPr>
      </p:pic>
      <p:pic>
        <p:nvPicPr>
          <p:cNvPr id="20" name="Grafik 19"/>
          <p:cNvPicPr>
            <a:picLocks noChangeAspect="1"/>
          </p:cNvPicPr>
          <p:nvPr/>
        </p:nvPicPr>
        <p:blipFill>
          <a:blip r:embed="rId11"/>
          <a:stretch>
            <a:fillRect/>
          </a:stretch>
        </p:blipFill>
        <p:spPr>
          <a:xfrm>
            <a:off x="8256496" y="5701816"/>
            <a:ext cx="340197" cy="405178"/>
          </a:xfrm>
          <a:prstGeom prst="rect">
            <a:avLst/>
          </a:prstGeom>
        </p:spPr>
      </p:pic>
      <p:pic>
        <p:nvPicPr>
          <p:cNvPr id="21" name="Grafik 20"/>
          <p:cNvPicPr>
            <a:picLocks noChangeAspect="1"/>
          </p:cNvPicPr>
          <p:nvPr/>
        </p:nvPicPr>
        <p:blipFill>
          <a:blip r:embed="rId12"/>
          <a:stretch>
            <a:fillRect/>
          </a:stretch>
        </p:blipFill>
        <p:spPr>
          <a:xfrm>
            <a:off x="8545404" y="5701816"/>
            <a:ext cx="340197" cy="405178"/>
          </a:xfrm>
          <a:prstGeom prst="rect">
            <a:avLst/>
          </a:prstGeom>
        </p:spPr>
      </p:pic>
      <p:pic>
        <p:nvPicPr>
          <p:cNvPr id="22" name="Grafik 21"/>
          <p:cNvPicPr>
            <a:picLocks noChangeAspect="1"/>
          </p:cNvPicPr>
          <p:nvPr/>
        </p:nvPicPr>
        <p:blipFill>
          <a:blip r:embed="rId13"/>
          <a:stretch>
            <a:fillRect/>
          </a:stretch>
        </p:blipFill>
        <p:spPr>
          <a:xfrm>
            <a:off x="8834312" y="5701816"/>
            <a:ext cx="340197" cy="405178"/>
          </a:xfrm>
          <a:prstGeom prst="rect">
            <a:avLst/>
          </a:prstGeom>
        </p:spPr>
      </p:pic>
      <p:pic>
        <p:nvPicPr>
          <p:cNvPr id="23" name="Grafik 22"/>
          <p:cNvPicPr>
            <a:picLocks noChangeAspect="1"/>
          </p:cNvPicPr>
          <p:nvPr/>
        </p:nvPicPr>
        <p:blipFill>
          <a:blip r:embed="rId14">
            <a:duotone>
              <a:schemeClr val="bg2">
                <a:shade val="45000"/>
                <a:satMod val="135000"/>
              </a:schemeClr>
              <a:prstClr val="white"/>
            </a:duotone>
          </a:blip>
          <a:stretch>
            <a:fillRect/>
          </a:stretch>
        </p:blipFill>
        <p:spPr>
          <a:xfrm>
            <a:off x="9123220" y="5701816"/>
            <a:ext cx="340197" cy="405178"/>
          </a:xfrm>
          <a:prstGeom prst="rect">
            <a:avLst/>
          </a:prstGeom>
        </p:spPr>
      </p:pic>
      <p:sp>
        <p:nvSpPr>
          <p:cNvPr id="17" name="Text Placeholder 12"/>
          <p:cNvSpPr txBox="1">
            <a:spLocks/>
          </p:cNvSpPr>
          <p:nvPr>
            <p:custDataLst>
              <p:tags r:id="rId3"/>
            </p:custDataLst>
          </p:nvPr>
        </p:nvSpPr>
        <p:spPr>
          <a:xfrm>
            <a:off x="2447922" y="1422400"/>
            <a:ext cx="3397251" cy="228371"/>
          </a:xfrm>
          <a:prstGeom prst="rect">
            <a:avLst/>
          </a:prstGeom>
        </p:spPr>
        <p:txBody>
          <a:bodyPr vert="horz" lIns="0" tIns="0" rIns="0" bIns="0" rtlCol="0">
            <a:noAutofit/>
          </a:bodyPr>
          <a:lstStyle>
            <a:lvl1pPr eaLnBrk="1" hangingPunct="1">
              <a:spcAft>
                <a:spcPts val="600"/>
              </a:spcAft>
              <a:defRPr sz="1300" b="1" i="0">
                <a:solidFill>
                  <a:srgbClr val="003087"/>
                </a:solidFill>
                <a:latin typeface="Univers for KPMG" panose="020B0603020202020204" pitchFamily="34" charset="0"/>
                <a:cs typeface="Univers for KPMG" panose="020B0603020202020204" pitchFamily="34" charset="0"/>
              </a:defRPr>
            </a:lvl1pPr>
            <a:lvl2pPr marL="0" indent="0" eaLnBrk="1" hangingPunct="1">
              <a:spcAft>
                <a:spcPts val="600"/>
              </a:spcAft>
              <a:buFont typeface="Univers for KPMG"/>
              <a:buNone/>
              <a:defRPr sz="1300" b="0" i="0">
                <a:solidFill>
                  <a:srgbClr val="003087"/>
                </a:solidFill>
                <a:latin typeface="Univers for KPMG Light" panose="020B0403020202020204" pitchFamily="34" charset="0"/>
                <a:cs typeface="Univers for KPMG" panose="020B0603020202020204" pitchFamily="34" charset="0"/>
              </a:defRPr>
            </a:lvl2pPr>
            <a:lvl3pPr marL="285750" indent="-28575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3pPr>
            <a:lvl4pPr marL="576072" indent="-22860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4pPr>
            <a:lvl5pPr eaLnBrk="1" hangingPunct="1">
              <a:spcAft>
                <a:spcPts val="600"/>
              </a:spcAft>
              <a:defRPr sz="1300" b="0" i="0">
                <a:solidFill>
                  <a:srgbClr val="00A3A1"/>
                </a:solidFill>
                <a:latin typeface="Univers for KPMG Light" panose="020B0403020202020204" pitchFamily="34" charset="0"/>
                <a:cs typeface="Univers for KPMG" panose="020B0603020202020204" pitchFamily="34" charset="0"/>
              </a:defRPr>
            </a:lvl5pPr>
          </a:lstStyle>
          <a:p>
            <a:r>
              <a:rPr lang="en-US" sz="900" kern="0" dirty="0">
                <a:latin typeface="Arial" panose="020B0604020202020204" pitchFamily="34" charset="0"/>
                <a:cs typeface="Arial" panose="020B0604020202020204" pitchFamily="34" charset="0"/>
              </a:rPr>
              <a:t>Debt (book value vs. market value)</a:t>
            </a:r>
          </a:p>
        </p:txBody>
      </p:sp>
      <p:pic>
        <p:nvPicPr>
          <p:cNvPr id="2" name="Grafik 1"/>
          <p:cNvPicPr>
            <a:picLocks noChangeAspect="1"/>
          </p:cNvPicPr>
          <p:nvPr>
            <p:custDataLst>
              <p:tags r:id="rId4"/>
            </p:custDataLst>
          </p:nvPr>
        </p:nvPicPr>
        <p:blipFill rotWithShape="1">
          <a:blip r:embed="rId15"/>
          <a:srcRect l="1870" t="12984" r="21721" b="22483"/>
          <a:stretch/>
        </p:blipFill>
        <p:spPr>
          <a:xfrm>
            <a:off x="2446338" y="1767840"/>
            <a:ext cx="3398835" cy="1863634"/>
          </a:xfrm>
          <a:prstGeom prst="rect">
            <a:avLst/>
          </a:prstGeom>
        </p:spPr>
      </p:pic>
      <p:pic>
        <p:nvPicPr>
          <p:cNvPr id="9" name="Grafik 8"/>
          <p:cNvPicPr>
            <a:picLocks noChangeAspect="1"/>
          </p:cNvPicPr>
          <p:nvPr>
            <p:custDataLst>
              <p:tags r:id="rId5"/>
            </p:custDataLst>
          </p:nvPr>
        </p:nvPicPr>
        <p:blipFill>
          <a:blip r:embed="rId16"/>
          <a:stretch>
            <a:fillRect/>
          </a:stretch>
        </p:blipFill>
        <p:spPr>
          <a:xfrm>
            <a:off x="-2693869" y="1422400"/>
            <a:ext cx="2005758" cy="2225233"/>
          </a:xfrm>
          <a:prstGeom prst="rect">
            <a:avLst/>
          </a:prstGeom>
        </p:spPr>
      </p:pic>
    </p:spTree>
    <p:extLst>
      <p:ext uri="{BB962C8B-B14F-4D97-AF65-F5344CB8AC3E}">
        <p14:creationId xmlns:p14="http://schemas.microsoft.com/office/powerpoint/2010/main" val="325524775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0"/>
          </p:nvPr>
        </p:nvSpPr>
        <p:spPr>
          <a:xfrm>
            <a:off x="488950" y="1422400"/>
            <a:ext cx="1747838" cy="4604400"/>
          </a:xfrm>
        </p:spPr>
        <p:txBody>
          <a:bodyPr/>
          <a:lstStyle/>
          <a:p>
            <a:r>
              <a:rPr lang="en-US" noProof="0" dirty="0"/>
              <a:t>The debt ratio (market value) of the XXX AG ranges within the analysts’ expectations and the ratios of comparable companies in the planning period.</a:t>
            </a:r>
          </a:p>
          <a:p>
            <a:r>
              <a:rPr lang="en-US" noProof="0" dirty="0"/>
              <a:t>In view of this we consider the planned capital structure of the XXX AG to be plausible and have based our valuation on this.</a:t>
            </a:r>
          </a:p>
        </p:txBody>
      </p:sp>
      <p:sp>
        <p:nvSpPr>
          <p:cNvPr id="5" name="Textplatzhalter 4"/>
          <p:cNvSpPr>
            <a:spLocks noGrp="1"/>
          </p:cNvSpPr>
          <p:nvPr>
            <p:ph type="body" sz="quarter" idx="12"/>
          </p:nvPr>
        </p:nvSpPr>
        <p:spPr/>
        <p:txBody>
          <a:bodyPr/>
          <a:lstStyle/>
          <a:p>
            <a:pPr lvl="2">
              <a:lnSpc>
                <a:spcPct val="95000"/>
              </a:lnSpc>
              <a:spcBef>
                <a:spcPts val="300"/>
              </a:spcBef>
            </a:pPr>
            <a:r>
              <a:rPr lang="en-US" noProof="0" dirty="0" smtClean="0"/>
              <a:t>XXX</a:t>
            </a:r>
          </a:p>
          <a:p>
            <a:pPr lvl="2">
              <a:lnSpc>
                <a:spcPct val="95000"/>
              </a:lnSpc>
              <a:spcBef>
                <a:spcPts val="300"/>
              </a:spcBef>
            </a:pPr>
            <a:endParaRPr lang="en-US" noProof="0" dirty="0"/>
          </a:p>
        </p:txBody>
      </p:sp>
      <p:sp>
        <p:nvSpPr>
          <p:cNvPr id="4" name="Titel 3"/>
          <p:cNvSpPr>
            <a:spLocks noGrp="1"/>
          </p:cNvSpPr>
          <p:nvPr>
            <p:ph type="title"/>
          </p:nvPr>
        </p:nvSpPr>
        <p:spPr/>
        <p:txBody>
          <a:bodyPr/>
          <a:lstStyle/>
          <a:p>
            <a:r>
              <a:rPr lang="en-US" noProof="0" dirty="0"/>
              <a:t>4. Do special aspects of the financing have to be considered in </a:t>
            </a:r>
            <a:br>
              <a:rPr lang="en-US" noProof="0" dirty="0"/>
            </a:br>
            <a:r>
              <a:rPr lang="en-US" noProof="0" dirty="0"/>
              <a:t>a valuation? </a:t>
            </a:r>
            <a:r>
              <a:rPr lang="en-US" noProof="0" dirty="0" smtClean="0"/>
              <a:t>(2/2</a:t>
            </a:r>
            <a:r>
              <a:rPr lang="en-US" noProof="0" dirty="0"/>
              <a:t>)</a:t>
            </a:r>
          </a:p>
        </p:txBody>
      </p:sp>
      <p:sp>
        <p:nvSpPr>
          <p:cNvPr id="3" name="Textplatzhalter 2"/>
          <p:cNvSpPr>
            <a:spLocks noGrp="1"/>
          </p:cNvSpPr>
          <p:nvPr>
            <p:ph type="body" sz="quarter" idx="13"/>
          </p:nvPr>
        </p:nvSpPr>
        <p:spPr/>
        <p:txBody>
          <a:bodyPr/>
          <a:lstStyle/>
          <a:p>
            <a:r>
              <a:rPr lang="en-US" noProof="0" dirty="0"/>
              <a:t>Financing (Planning) </a:t>
            </a:r>
          </a:p>
        </p:txBody>
      </p:sp>
      <p:graphicFrame>
        <p:nvGraphicFramePr>
          <p:cNvPr id="39" name="Group 90"/>
          <p:cNvGraphicFramePr>
            <a:graphicFrameLocks noGrp="1"/>
          </p:cNvGraphicFramePr>
          <p:nvPr>
            <p:custDataLst>
              <p:tags r:id="rId2"/>
            </p:custDataLst>
            <p:extLst/>
          </p:nvPr>
        </p:nvGraphicFramePr>
        <p:xfrm>
          <a:off x="564229" y="5678270"/>
          <a:ext cx="1595438" cy="285360"/>
        </p:xfrm>
        <a:graphic>
          <a:graphicData uri="http://schemas.openxmlformats.org/drawingml/2006/table">
            <a:tbl>
              <a:tblPr/>
              <a:tblGrid>
                <a:gridCol w="1595438"/>
              </a:tblGrid>
              <a:tr h="0">
                <a:tc>
                  <a:txBody>
                    <a:bodyPr/>
                    <a:lstStyle/>
                    <a:p>
                      <a:pPr marL="0" marR="0" lvl="0" indent="0" algn="l" defTabSz="914400" rtl="0" eaLnBrk="1" fontAlgn="base" latinLnBrk="0" hangingPunct="1">
                        <a:lnSpc>
                          <a:spcPct val="100000"/>
                        </a:lnSpc>
                        <a:spcBef>
                          <a:spcPct val="40000"/>
                        </a:spcBef>
                        <a:spcAft>
                          <a:spcPct val="0"/>
                        </a:spcAft>
                        <a:buClrTx/>
                        <a:buSzTx/>
                        <a:buFontTx/>
                        <a:buNone/>
                        <a:tabLst/>
                        <a:defRPr/>
                      </a:pPr>
                      <a:r>
                        <a:rPr kumimoji="0" lang="de-DE" sz="700" b="1" i="0" u="none" strike="noStrike" cap="none" normalizeH="0" baseline="0" dirty="0" smtClean="0">
                          <a:ln>
                            <a:noFill/>
                          </a:ln>
                          <a:solidFill>
                            <a:schemeClr val="bg1"/>
                          </a:solidFill>
                          <a:effectLst/>
                          <a:latin typeface="+mn-lt"/>
                        </a:rPr>
                        <a:t>Tools</a:t>
                      </a:r>
                    </a:p>
                  </a:txBody>
                  <a:tcPr marL="36000" marR="0" marT="18000" marB="1800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BC204B"/>
                    </a:solidFill>
                  </a:tcPr>
                </a:tc>
              </a:tr>
              <a:tr h="83218">
                <a:tc>
                  <a:txBody>
                    <a:bodyPr/>
                    <a:lstStyle/>
                    <a:p>
                      <a:pPr marL="0" marR="0" lvl="0" indent="0" algn="l" defTabSz="914400" rtl="0" eaLnBrk="1" fontAlgn="base" latinLnBrk="0" hangingPunct="1">
                        <a:lnSpc>
                          <a:spcPct val="100000"/>
                        </a:lnSpc>
                        <a:spcBef>
                          <a:spcPct val="40000"/>
                        </a:spcBef>
                        <a:spcAft>
                          <a:spcPct val="0"/>
                        </a:spcAft>
                        <a:buClrTx/>
                        <a:buSzTx/>
                        <a:buFontTx/>
                        <a:buNone/>
                        <a:tabLst/>
                      </a:pPr>
                      <a:r>
                        <a:rPr kumimoji="0" lang="de-DE" sz="700" b="0" i="0" u="none" strike="noStrike" cap="none" normalizeH="0" baseline="0" dirty="0" smtClean="0">
                          <a:ln>
                            <a:noFill/>
                          </a:ln>
                          <a:solidFill>
                            <a:schemeClr val="tx1"/>
                          </a:solidFill>
                          <a:effectLst/>
                          <a:latin typeface="+mn-lt"/>
                        </a:rPr>
                        <a:t>Excel </a:t>
                      </a:r>
                      <a:r>
                        <a:rPr kumimoji="0" lang="de-DE" sz="700" b="0" i="0" u="none" strike="noStrike" cap="none" normalizeH="0" baseline="0" dirty="0" err="1" smtClean="0">
                          <a:ln>
                            <a:noFill/>
                          </a:ln>
                          <a:solidFill>
                            <a:schemeClr val="tx1"/>
                          </a:solidFill>
                          <a:effectLst/>
                          <a:latin typeface="+mn-lt"/>
                        </a:rPr>
                        <a:t>analysis</a:t>
                      </a:r>
                      <a:endParaRPr kumimoji="0" lang="de-DE" sz="700" b="0" i="0" u="none" strike="noStrike" cap="none" normalizeH="0" baseline="0" dirty="0" smtClean="0">
                        <a:ln>
                          <a:noFill/>
                        </a:ln>
                        <a:solidFill>
                          <a:schemeClr val="tx1"/>
                        </a:solidFill>
                        <a:effectLst/>
                        <a:latin typeface="+mn-lt"/>
                      </a:endParaRPr>
                    </a:p>
                  </a:txBody>
                  <a:tcPr marL="36000" marR="0" marT="18000" marB="1800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solidFill>
                      <a:srgbClr val="FFFFFF"/>
                    </a:solidFill>
                  </a:tcPr>
                </a:tc>
              </a:tr>
            </a:tbl>
          </a:graphicData>
        </a:graphic>
      </p:graphicFrame>
      <p:pic>
        <p:nvPicPr>
          <p:cNvPr id="19" name="Grafik 18"/>
          <p:cNvPicPr>
            <a:picLocks noChangeAspect="1"/>
          </p:cNvPicPr>
          <p:nvPr/>
        </p:nvPicPr>
        <p:blipFill>
          <a:blip r:embed="rId13"/>
          <a:stretch>
            <a:fillRect/>
          </a:stretch>
        </p:blipFill>
        <p:spPr>
          <a:xfrm>
            <a:off x="7967588" y="5701816"/>
            <a:ext cx="340197" cy="405178"/>
          </a:xfrm>
          <a:prstGeom prst="rect">
            <a:avLst/>
          </a:prstGeom>
        </p:spPr>
      </p:pic>
      <p:pic>
        <p:nvPicPr>
          <p:cNvPr id="20" name="Grafik 19"/>
          <p:cNvPicPr>
            <a:picLocks noChangeAspect="1"/>
          </p:cNvPicPr>
          <p:nvPr/>
        </p:nvPicPr>
        <p:blipFill>
          <a:blip r:embed="rId14"/>
          <a:stretch>
            <a:fillRect/>
          </a:stretch>
        </p:blipFill>
        <p:spPr>
          <a:xfrm>
            <a:off x="8256496" y="5701816"/>
            <a:ext cx="340197" cy="405178"/>
          </a:xfrm>
          <a:prstGeom prst="rect">
            <a:avLst/>
          </a:prstGeom>
        </p:spPr>
      </p:pic>
      <p:pic>
        <p:nvPicPr>
          <p:cNvPr id="21" name="Grafik 20"/>
          <p:cNvPicPr>
            <a:picLocks noChangeAspect="1"/>
          </p:cNvPicPr>
          <p:nvPr/>
        </p:nvPicPr>
        <p:blipFill>
          <a:blip r:embed="rId15"/>
          <a:stretch>
            <a:fillRect/>
          </a:stretch>
        </p:blipFill>
        <p:spPr>
          <a:xfrm>
            <a:off x="8545404" y="5701816"/>
            <a:ext cx="340197" cy="405178"/>
          </a:xfrm>
          <a:prstGeom prst="rect">
            <a:avLst/>
          </a:prstGeom>
        </p:spPr>
      </p:pic>
      <p:pic>
        <p:nvPicPr>
          <p:cNvPr id="22" name="Grafik 21"/>
          <p:cNvPicPr>
            <a:picLocks noChangeAspect="1"/>
          </p:cNvPicPr>
          <p:nvPr/>
        </p:nvPicPr>
        <p:blipFill>
          <a:blip r:embed="rId16"/>
          <a:stretch>
            <a:fillRect/>
          </a:stretch>
        </p:blipFill>
        <p:spPr>
          <a:xfrm>
            <a:off x="8834312" y="5701816"/>
            <a:ext cx="340197" cy="405178"/>
          </a:xfrm>
          <a:prstGeom prst="rect">
            <a:avLst/>
          </a:prstGeom>
        </p:spPr>
      </p:pic>
      <p:pic>
        <p:nvPicPr>
          <p:cNvPr id="23" name="Grafik 22"/>
          <p:cNvPicPr>
            <a:picLocks noChangeAspect="1"/>
          </p:cNvPicPr>
          <p:nvPr/>
        </p:nvPicPr>
        <p:blipFill>
          <a:blip r:embed="rId17">
            <a:duotone>
              <a:schemeClr val="bg2">
                <a:shade val="45000"/>
                <a:satMod val="135000"/>
              </a:schemeClr>
              <a:prstClr val="white"/>
            </a:duotone>
          </a:blip>
          <a:stretch>
            <a:fillRect/>
          </a:stretch>
        </p:blipFill>
        <p:spPr>
          <a:xfrm>
            <a:off x="9123220" y="5701816"/>
            <a:ext cx="340197" cy="405178"/>
          </a:xfrm>
          <a:prstGeom prst="rect">
            <a:avLst/>
          </a:prstGeom>
        </p:spPr>
      </p:pic>
      <p:sp>
        <p:nvSpPr>
          <p:cNvPr id="17" name="Text Placeholder 12"/>
          <p:cNvSpPr txBox="1">
            <a:spLocks/>
          </p:cNvSpPr>
          <p:nvPr>
            <p:custDataLst>
              <p:tags r:id="rId3"/>
            </p:custDataLst>
          </p:nvPr>
        </p:nvSpPr>
        <p:spPr>
          <a:xfrm>
            <a:off x="2447922" y="1422400"/>
            <a:ext cx="3397251" cy="228371"/>
          </a:xfrm>
          <a:prstGeom prst="rect">
            <a:avLst/>
          </a:prstGeom>
        </p:spPr>
        <p:txBody>
          <a:bodyPr vert="horz" lIns="0" tIns="0" rIns="0" bIns="0" rtlCol="0">
            <a:noAutofit/>
          </a:bodyPr>
          <a:lstStyle>
            <a:lvl1pPr eaLnBrk="1" hangingPunct="1">
              <a:spcAft>
                <a:spcPts val="600"/>
              </a:spcAft>
              <a:defRPr sz="1300" b="1" i="0">
                <a:solidFill>
                  <a:srgbClr val="003087"/>
                </a:solidFill>
                <a:latin typeface="Univers for KPMG" panose="020B0603020202020204" pitchFamily="34" charset="0"/>
                <a:cs typeface="Univers for KPMG" panose="020B0603020202020204" pitchFamily="34" charset="0"/>
              </a:defRPr>
            </a:lvl1pPr>
            <a:lvl2pPr marL="0" indent="0" eaLnBrk="1" hangingPunct="1">
              <a:spcAft>
                <a:spcPts val="600"/>
              </a:spcAft>
              <a:buFont typeface="Univers for KPMG"/>
              <a:buNone/>
              <a:defRPr sz="1300" b="0" i="0">
                <a:solidFill>
                  <a:srgbClr val="003087"/>
                </a:solidFill>
                <a:latin typeface="Univers for KPMG Light" panose="020B0403020202020204" pitchFamily="34" charset="0"/>
                <a:cs typeface="Univers for KPMG" panose="020B0603020202020204" pitchFamily="34" charset="0"/>
              </a:defRPr>
            </a:lvl2pPr>
            <a:lvl3pPr marL="285750" indent="-28575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3pPr>
            <a:lvl4pPr marL="576072" indent="-22860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4pPr>
            <a:lvl5pPr eaLnBrk="1" hangingPunct="1">
              <a:spcAft>
                <a:spcPts val="600"/>
              </a:spcAft>
              <a:defRPr sz="1300" b="0" i="0">
                <a:solidFill>
                  <a:srgbClr val="00A3A1"/>
                </a:solidFill>
                <a:latin typeface="Univers for KPMG Light" panose="020B0403020202020204" pitchFamily="34" charset="0"/>
                <a:cs typeface="Univers for KPMG" panose="020B0603020202020204" pitchFamily="34" charset="0"/>
              </a:defRPr>
            </a:lvl5pPr>
          </a:lstStyle>
          <a:p>
            <a:r>
              <a:rPr lang="en-US" sz="900" kern="0" dirty="0">
                <a:latin typeface="Arial" panose="020B0604020202020204" pitchFamily="34" charset="0"/>
                <a:cs typeface="Arial" panose="020B0604020202020204" pitchFamily="34" charset="0"/>
              </a:rPr>
              <a:t>Debt ratio (market value) in comparison to analysts' expectations</a:t>
            </a:r>
          </a:p>
        </p:txBody>
      </p:sp>
      <p:sp>
        <p:nvSpPr>
          <p:cNvPr id="18" name="Text Placeholder 12"/>
          <p:cNvSpPr txBox="1">
            <a:spLocks/>
          </p:cNvSpPr>
          <p:nvPr>
            <p:custDataLst>
              <p:tags r:id="rId4"/>
            </p:custDataLst>
          </p:nvPr>
        </p:nvSpPr>
        <p:spPr>
          <a:xfrm>
            <a:off x="2447922" y="3813908"/>
            <a:ext cx="3397251" cy="228371"/>
          </a:xfrm>
          <a:prstGeom prst="rect">
            <a:avLst/>
          </a:prstGeom>
        </p:spPr>
        <p:txBody>
          <a:bodyPr vert="horz" lIns="0" tIns="0" rIns="0" bIns="0" rtlCol="0">
            <a:noAutofit/>
          </a:bodyPr>
          <a:lstStyle>
            <a:lvl1pPr eaLnBrk="1" hangingPunct="1">
              <a:spcAft>
                <a:spcPts val="600"/>
              </a:spcAft>
              <a:defRPr sz="1300" b="1" i="0">
                <a:solidFill>
                  <a:srgbClr val="003087"/>
                </a:solidFill>
                <a:latin typeface="Univers for KPMG" panose="020B0603020202020204" pitchFamily="34" charset="0"/>
                <a:cs typeface="Univers for KPMG" panose="020B0603020202020204" pitchFamily="34" charset="0"/>
              </a:defRPr>
            </a:lvl1pPr>
            <a:lvl2pPr marL="0" indent="0" eaLnBrk="1" hangingPunct="1">
              <a:spcAft>
                <a:spcPts val="600"/>
              </a:spcAft>
              <a:buFont typeface="Univers for KPMG"/>
              <a:buNone/>
              <a:defRPr sz="1300" b="0" i="0">
                <a:solidFill>
                  <a:srgbClr val="003087"/>
                </a:solidFill>
                <a:latin typeface="Univers for KPMG Light" panose="020B0403020202020204" pitchFamily="34" charset="0"/>
                <a:cs typeface="Univers for KPMG" panose="020B0603020202020204" pitchFamily="34" charset="0"/>
              </a:defRPr>
            </a:lvl2pPr>
            <a:lvl3pPr marL="285750" indent="-28575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3pPr>
            <a:lvl4pPr marL="576072" indent="-22860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4pPr>
            <a:lvl5pPr eaLnBrk="1" hangingPunct="1">
              <a:spcAft>
                <a:spcPts val="600"/>
              </a:spcAft>
              <a:defRPr sz="1300" b="0" i="0">
                <a:solidFill>
                  <a:srgbClr val="00A3A1"/>
                </a:solidFill>
                <a:latin typeface="Univers for KPMG Light" panose="020B0403020202020204" pitchFamily="34" charset="0"/>
                <a:cs typeface="Univers for KPMG" panose="020B0603020202020204" pitchFamily="34" charset="0"/>
              </a:defRPr>
            </a:lvl5pPr>
          </a:lstStyle>
          <a:p>
            <a:r>
              <a:rPr lang="en-US" sz="900" kern="0" dirty="0">
                <a:latin typeface="Arial" panose="020B0604020202020204" pitchFamily="34" charset="0"/>
                <a:cs typeface="Arial" panose="020B0604020202020204" pitchFamily="34" charset="0"/>
              </a:rPr>
              <a:t>Debt ratio (market value) in comparison to peer group</a:t>
            </a:r>
          </a:p>
        </p:txBody>
      </p:sp>
      <p:sp>
        <p:nvSpPr>
          <p:cNvPr id="24" name="Rectangle 4"/>
          <p:cNvSpPr>
            <a:spLocks noChangeArrowheads="1"/>
          </p:cNvSpPr>
          <p:nvPr>
            <p:custDataLst>
              <p:tags r:id="rId5"/>
            </p:custDataLst>
          </p:nvPr>
        </p:nvSpPr>
        <p:spPr bwMode="gray">
          <a:xfrm>
            <a:off x="7763608" y="4501663"/>
            <a:ext cx="1653442" cy="1176608"/>
          </a:xfrm>
          <a:prstGeom prst="rect">
            <a:avLst/>
          </a:prstGeom>
          <a:solidFill>
            <a:srgbClr val="BC204B"/>
          </a:solidFill>
          <a:ln w="6350">
            <a:noFill/>
            <a:miter lim="800000"/>
            <a:headEnd/>
            <a:tailEnd/>
          </a:ln>
          <a:effectLst/>
        </p:spPr>
        <p:txBody>
          <a:bodyPr lIns="54000" tIns="54000" rIns="54000" bIns="54000" anchor="ctr" anchorCtr="1"/>
          <a:lstStyle/>
          <a:p>
            <a:pPr algn="ctr" defTabSz="762000" eaLnBrk="0" hangingPunct="0">
              <a:lnSpc>
                <a:spcPct val="90000"/>
              </a:lnSpc>
            </a:pPr>
            <a:r>
              <a:rPr lang="en-US" sz="700" dirty="0">
                <a:solidFill>
                  <a:schemeClr val="bg1"/>
                </a:solidFill>
              </a:rPr>
              <a:t>Explain composition in footnote (e.g. including pensions,…)</a:t>
            </a:r>
          </a:p>
          <a:p>
            <a:pPr algn="ctr" defTabSz="762000" eaLnBrk="0" hangingPunct="0">
              <a:lnSpc>
                <a:spcPct val="90000"/>
              </a:lnSpc>
            </a:pPr>
            <a:r>
              <a:rPr lang="en-US" sz="700" dirty="0">
                <a:solidFill>
                  <a:schemeClr val="bg1"/>
                </a:solidFill>
              </a:rPr>
              <a:t>If possible a presentation to the market values should be made, i.e. at market value of debt (as an approximation the book value of debt is generally acceptable) and market value equity (market cap).</a:t>
            </a:r>
          </a:p>
          <a:p>
            <a:pPr algn="ctr" defTabSz="762000" eaLnBrk="0" hangingPunct="0">
              <a:lnSpc>
                <a:spcPct val="90000"/>
              </a:lnSpc>
            </a:pPr>
            <a:endParaRPr lang="en-US" sz="700" dirty="0">
              <a:solidFill>
                <a:schemeClr val="bg1"/>
              </a:solidFill>
            </a:endParaRPr>
          </a:p>
          <a:p>
            <a:pPr algn="ctr" defTabSz="762000" eaLnBrk="0" hangingPunct="0">
              <a:lnSpc>
                <a:spcPct val="90000"/>
              </a:lnSpc>
            </a:pPr>
            <a:r>
              <a:rPr lang="en-US" sz="700" dirty="0">
                <a:solidFill>
                  <a:schemeClr val="bg1"/>
                </a:solidFill>
              </a:rPr>
              <a:t>Note if presentation at book value and briefly explain</a:t>
            </a:r>
          </a:p>
        </p:txBody>
      </p:sp>
      <p:sp>
        <p:nvSpPr>
          <p:cNvPr id="25" name="Rectangle 4"/>
          <p:cNvSpPr>
            <a:spLocks noChangeArrowheads="1"/>
          </p:cNvSpPr>
          <p:nvPr>
            <p:custDataLst>
              <p:tags r:id="rId6"/>
            </p:custDataLst>
          </p:nvPr>
        </p:nvSpPr>
        <p:spPr bwMode="gray">
          <a:xfrm>
            <a:off x="6036850" y="5216433"/>
            <a:ext cx="1653442" cy="461837"/>
          </a:xfrm>
          <a:prstGeom prst="rect">
            <a:avLst/>
          </a:prstGeom>
          <a:solidFill>
            <a:srgbClr val="BC204B"/>
          </a:solidFill>
          <a:ln w="6350">
            <a:noFill/>
            <a:miter lim="800000"/>
            <a:headEnd/>
            <a:tailEnd/>
          </a:ln>
          <a:effectLst/>
        </p:spPr>
        <p:txBody>
          <a:bodyPr lIns="54000" tIns="54000" rIns="54000" bIns="54000" anchor="ctr" anchorCtr="1"/>
          <a:lstStyle/>
          <a:p>
            <a:pPr algn="ctr" defTabSz="762000" eaLnBrk="0" hangingPunct="0">
              <a:lnSpc>
                <a:spcPct val="90000"/>
              </a:lnSpc>
            </a:pPr>
            <a:r>
              <a:rPr lang="en-US" sz="700" dirty="0">
                <a:solidFill>
                  <a:schemeClr val="bg1"/>
                </a:solidFill>
              </a:rPr>
              <a:t>Alternatively present for covenant ratios as well, if reasonable</a:t>
            </a:r>
          </a:p>
        </p:txBody>
      </p:sp>
      <p:pic>
        <p:nvPicPr>
          <p:cNvPr id="14" name="Grafik 13"/>
          <p:cNvPicPr>
            <a:picLocks noChangeAspect="1"/>
          </p:cNvPicPr>
          <p:nvPr>
            <p:custDataLst>
              <p:tags r:id="rId7"/>
            </p:custDataLst>
          </p:nvPr>
        </p:nvPicPr>
        <p:blipFill rotWithShape="1">
          <a:blip r:embed="rId18"/>
          <a:srcRect l="2787" t="3841" r="20113" b="25047"/>
          <a:stretch/>
        </p:blipFill>
        <p:spPr>
          <a:xfrm>
            <a:off x="2402888" y="1785258"/>
            <a:ext cx="3424868" cy="1942011"/>
          </a:xfrm>
          <a:prstGeom prst="rect">
            <a:avLst/>
          </a:prstGeom>
        </p:spPr>
      </p:pic>
      <p:pic>
        <p:nvPicPr>
          <p:cNvPr id="15" name="Grafik 14"/>
          <p:cNvPicPr>
            <a:picLocks noChangeAspect="1"/>
          </p:cNvPicPr>
          <p:nvPr>
            <p:custDataLst>
              <p:tags r:id="rId8"/>
            </p:custDataLst>
          </p:nvPr>
        </p:nvPicPr>
        <p:blipFill>
          <a:blip r:embed="rId19"/>
          <a:stretch>
            <a:fillRect/>
          </a:stretch>
        </p:blipFill>
        <p:spPr>
          <a:xfrm>
            <a:off x="2282899" y="3817996"/>
            <a:ext cx="4434510" cy="2775105"/>
          </a:xfrm>
          <a:prstGeom prst="rect">
            <a:avLst/>
          </a:prstGeom>
        </p:spPr>
      </p:pic>
      <p:pic>
        <p:nvPicPr>
          <p:cNvPr id="7" name="Grafik 6"/>
          <p:cNvPicPr>
            <a:picLocks noChangeAspect="1"/>
          </p:cNvPicPr>
          <p:nvPr>
            <p:custDataLst>
              <p:tags r:id="rId9"/>
            </p:custDataLst>
          </p:nvPr>
        </p:nvPicPr>
        <p:blipFill>
          <a:blip r:embed="rId20"/>
          <a:stretch>
            <a:fillRect/>
          </a:stretch>
        </p:blipFill>
        <p:spPr>
          <a:xfrm>
            <a:off x="-2548181" y="1430926"/>
            <a:ext cx="1999661" cy="2225233"/>
          </a:xfrm>
          <a:prstGeom prst="rect">
            <a:avLst/>
          </a:prstGeom>
        </p:spPr>
      </p:pic>
      <p:pic>
        <p:nvPicPr>
          <p:cNvPr id="9" name="Grafik 8"/>
          <p:cNvPicPr>
            <a:picLocks noChangeAspect="1"/>
          </p:cNvPicPr>
          <p:nvPr>
            <p:custDataLst>
              <p:tags r:id="rId10"/>
            </p:custDataLst>
          </p:nvPr>
        </p:nvPicPr>
        <p:blipFill>
          <a:blip r:embed="rId21"/>
          <a:stretch>
            <a:fillRect/>
          </a:stretch>
        </p:blipFill>
        <p:spPr>
          <a:xfrm>
            <a:off x="-2540829" y="3796155"/>
            <a:ext cx="1999661" cy="2225233"/>
          </a:xfrm>
          <a:prstGeom prst="rect">
            <a:avLst/>
          </a:prstGeom>
        </p:spPr>
      </p:pic>
      <p:graphicFrame>
        <p:nvGraphicFramePr>
          <p:cNvPr id="27" name="Objekt 26"/>
          <p:cNvGraphicFramePr>
            <a:graphicFrameLocks noChangeAspect="1"/>
          </p:cNvGraphicFramePr>
          <p:nvPr>
            <p:extLst>
              <p:ext uri="{D42A27DB-BD31-4B8C-83A1-F6EECF244321}">
                <p14:modId xmlns:p14="http://schemas.microsoft.com/office/powerpoint/2010/main" val="3210584245"/>
              </p:ext>
            </p:extLst>
          </p:nvPr>
        </p:nvGraphicFramePr>
        <p:xfrm>
          <a:off x="-1548351" y="6161384"/>
          <a:ext cx="914400" cy="771525"/>
        </p:xfrm>
        <a:graphic>
          <a:graphicData uri="http://schemas.openxmlformats.org/presentationml/2006/ole">
            <mc:AlternateContent xmlns:mc="http://schemas.openxmlformats.org/markup-compatibility/2006">
              <mc:Choice xmlns:v="urn:schemas-microsoft-com:vml" Requires="v">
                <p:oleObj spid="_x0000_s20503" name="Arbeitsblatt" showAsIcon="1" r:id="rId23" imgW="914400" imgH="771480" progId="Excel.Sheet.12">
                  <p:embed/>
                </p:oleObj>
              </mc:Choice>
              <mc:Fallback>
                <p:oleObj name="Arbeitsblatt" showAsIcon="1" r:id="rId23" imgW="914400" imgH="771480" progId="Excel.Sheet.12">
                  <p:embed/>
                  <p:pic>
                    <p:nvPicPr>
                      <p:cNvPr id="0" name=""/>
                      <p:cNvPicPr/>
                      <p:nvPr/>
                    </p:nvPicPr>
                    <p:blipFill>
                      <a:blip r:embed="rId24"/>
                      <a:stretch>
                        <a:fillRect/>
                      </a:stretch>
                    </p:blipFill>
                    <p:spPr>
                      <a:xfrm>
                        <a:off x="-1548351" y="6161384"/>
                        <a:ext cx="914400" cy="771525"/>
                      </a:xfrm>
                      <a:prstGeom prst="rect">
                        <a:avLst/>
                      </a:prstGeom>
                    </p:spPr>
                  </p:pic>
                </p:oleObj>
              </mc:Fallback>
            </mc:AlternateContent>
          </a:graphicData>
        </a:graphic>
      </p:graphicFrame>
    </p:spTree>
    <p:extLst>
      <p:ext uri="{BB962C8B-B14F-4D97-AF65-F5344CB8AC3E}">
        <p14:creationId xmlns:p14="http://schemas.microsoft.com/office/powerpoint/2010/main" val="181676337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el 11"/>
          <p:cNvSpPr>
            <a:spLocks noGrp="1"/>
          </p:cNvSpPr>
          <p:nvPr>
            <p:ph type="title"/>
          </p:nvPr>
        </p:nvSpPr>
        <p:spPr/>
        <p:txBody>
          <a:bodyPr/>
          <a:lstStyle/>
          <a:p>
            <a:endParaRPr lang="en-US" dirty="0"/>
          </a:p>
        </p:txBody>
      </p:sp>
      <p:sp>
        <p:nvSpPr>
          <p:cNvPr id="14" name="Textplatzhalter 13"/>
          <p:cNvSpPr>
            <a:spLocks noGrp="1"/>
          </p:cNvSpPr>
          <p:nvPr>
            <p:ph type="body" sz="quarter" idx="29"/>
          </p:nvPr>
        </p:nvSpPr>
        <p:spPr/>
        <p:txBody>
          <a:bodyPr/>
          <a:lstStyle/>
          <a:p>
            <a:endParaRPr lang="en-US" dirty="0"/>
          </a:p>
        </p:txBody>
      </p:sp>
      <p:sp>
        <p:nvSpPr>
          <p:cNvPr id="13" name="Textplatzhalter 12"/>
          <p:cNvSpPr>
            <a:spLocks noGrp="1"/>
          </p:cNvSpPr>
          <p:nvPr>
            <p:ph type="body" sz="quarter" idx="28"/>
          </p:nvPr>
        </p:nvSpPr>
        <p:spPr/>
        <p:txBody>
          <a:bodyPr/>
          <a:lstStyle/>
          <a:p>
            <a:endParaRPr lang="en-US" dirty="0"/>
          </a:p>
        </p:txBody>
      </p:sp>
      <p:sp>
        <p:nvSpPr>
          <p:cNvPr id="29" name="Text Placeholder 28"/>
          <p:cNvSpPr>
            <a:spLocks noGrp="1"/>
          </p:cNvSpPr>
          <p:nvPr>
            <p:ph type="body" sz="quarter" idx="13"/>
            <p:custDataLst>
              <p:tags r:id="rId1"/>
            </p:custDataLst>
          </p:nvPr>
        </p:nvSpPr>
        <p:spPr/>
        <p:txBody>
          <a:bodyPr/>
          <a:lstStyle/>
          <a:p>
            <a:pPr lvl="0"/>
            <a:r>
              <a:rPr lang="en-US" smtClean="0"/>
              <a:t>© 2017 KPMG International Cooperative (“KPMG International”). KPMG International provides no client services and is a Swiss entity with which the independent member firms of the KPMG network are affiliated.</a:t>
            </a:r>
            <a:endParaRPr lang="en-US" dirty="0"/>
          </a:p>
        </p:txBody>
      </p:sp>
    </p:spTree>
    <p:extLst>
      <p:ext uri="{BB962C8B-B14F-4D97-AF65-F5344CB8AC3E}">
        <p14:creationId xmlns:p14="http://schemas.microsoft.com/office/powerpoint/2010/main" val="142555728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p:cNvSpPr>
            <a:spLocks noGrp="1"/>
          </p:cNvSpPr>
          <p:nvPr>
            <p:ph type="body" sz="quarter" idx="10"/>
          </p:nvPr>
        </p:nvSpPr>
        <p:spPr>
          <a:xfrm>
            <a:off x="488950" y="1422400"/>
            <a:ext cx="8928100" cy="694800"/>
          </a:xfrm>
          <a:solidFill>
            <a:srgbClr val="BC204B"/>
          </a:solidFill>
        </p:spPr>
        <p:txBody>
          <a:bodyPr wrap="square" lIns="53975" tIns="53975" rIns="53975" bIns="53975">
            <a:noAutofit/>
          </a:bodyPr>
          <a:lstStyle/>
          <a:p>
            <a:r>
              <a:rPr lang="en-US" sz="1200" dirty="0">
                <a:solidFill>
                  <a:schemeClr val="bg1"/>
                </a:solidFill>
              </a:rPr>
              <a:t>The content of this workbook has been produced by KPMG Germany/Deal Advisory on the basis of German accounting standards and/or IFRS, as well as considering KPMG Germany’s firm and country requirements, regulations, processes, policies and best practices. Please check your local accounting and other requirements before applying the content.</a:t>
            </a:r>
          </a:p>
        </p:txBody>
      </p:sp>
      <p:sp>
        <p:nvSpPr>
          <p:cNvPr id="5" name="Textplatzhalter 4"/>
          <p:cNvSpPr>
            <a:spLocks noGrp="1"/>
          </p:cNvSpPr>
          <p:nvPr>
            <p:ph type="body" sz="quarter" idx="11"/>
          </p:nvPr>
        </p:nvSpPr>
        <p:spPr/>
        <p:txBody>
          <a:bodyPr/>
          <a:lstStyle/>
          <a:p>
            <a:endParaRPr lang="en-US" dirty="0"/>
          </a:p>
        </p:txBody>
      </p:sp>
      <p:sp>
        <p:nvSpPr>
          <p:cNvPr id="4" name="Titel 3"/>
          <p:cNvSpPr>
            <a:spLocks noGrp="1"/>
          </p:cNvSpPr>
          <p:nvPr>
            <p:ph type="title"/>
          </p:nvPr>
        </p:nvSpPr>
        <p:spPr/>
        <p:txBody>
          <a:bodyPr/>
          <a:lstStyle/>
          <a:p>
            <a:r>
              <a:rPr lang="en-US" noProof="0" dirty="0" smtClean="0"/>
              <a:t>Disclaimer</a:t>
            </a:r>
            <a:endParaRPr lang="en-US" sz="3600" noProof="0" dirty="0"/>
          </a:p>
        </p:txBody>
      </p:sp>
    </p:spTree>
    <p:extLst>
      <p:ext uri="{BB962C8B-B14F-4D97-AF65-F5344CB8AC3E}">
        <p14:creationId xmlns:p14="http://schemas.microsoft.com/office/powerpoint/2010/main" val="286414528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smtClean="0"/>
              <a:t>Financing (Planning</a:t>
            </a:r>
            <a:r>
              <a:rPr lang="en-US" dirty="0"/>
              <a:t>) </a:t>
            </a:r>
          </a:p>
        </p:txBody>
      </p:sp>
      <p:sp>
        <p:nvSpPr>
          <p:cNvPr id="4" name="Titel 3"/>
          <p:cNvSpPr>
            <a:spLocks noGrp="1"/>
          </p:cNvSpPr>
          <p:nvPr>
            <p:ph type="title"/>
          </p:nvPr>
        </p:nvSpPr>
        <p:spPr/>
        <p:txBody>
          <a:bodyPr/>
          <a:lstStyle/>
          <a:p>
            <a:r>
              <a:rPr lang="en-US" dirty="0" smtClean="0"/>
              <a:t>Overview (1/5) – Mission statement</a:t>
            </a:r>
            <a:endParaRPr lang="en-US" dirty="0"/>
          </a:p>
        </p:txBody>
      </p:sp>
      <p:grpSp>
        <p:nvGrpSpPr>
          <p:cNvPr id="9" name="Gruppieren 8"/>
          <p:cNvGrpSpPr/>
          <p:nvPr/>
        </p:nvGrpSpPr>
        <p:grpSpPr>
          <a:xfrm>
            <a:off x="488950" y="1422400"/>
            <a:ext cx="8928100" cy="398648"/>
            <a:chOff x="272480" y="1196752"/>
            <a:chExt cx="9360470" cy="432048"/>
          </a:xfrm>
        </p:grpSpPr>
        <p:sp>
          <p:nvSpPr>
            <p:cNvPr id="7" name="Textfeld 23"/>
            <p:cNvSpPr txBox="1"/>
            <p:nvPr/>
          </p:nvSpPr>
          <p:spPr>
            <a:xfrm>
              <a:off x="272480" y="1196752"/>
              <a:ext cx="1460045" cy="432048"/>
            </a:xfrm>
            <a:prstGeom prst="rect">
              <a:avLst/>
            </a:prstGeom>
            <a:solidFill>
              <a:schemeClr val="accent1"/>
            </a:solidFill>
            <a:ln w="6350">
              <a:noFill/>
            </a:ln>
          </p:spPr>
          <p:txBody>
            <a:bodyPr wrap="none" lIns="54000" tIns="54000" rIns="54000" bIns="54000" rtlCol="0" anchor="t">
              <a:noAutofit/>
            </a:bodyPr>
            <a:lstStyle/>
            <a:p>
              <a:pPr marL="1611313" lvl="0" indent="-1611313" defTabSz="762000">
                <a:lnSpc>
                  <a:spcPct val="95000"/>
                </a:lnSpc>
                <a:spcBef>
                  <a:spcPct val="60000"/>
                </a:spcBef>
                <a:buClr>
                  <a:srgbClr val="000066"/>
                </a:buClr>
              </a:pPr>
              <a:r>
                <a:rPr lang="en-US" sz="1600" b="1" dirty="0" smtClean="0">
                  <a:solidFill>
                    <a:schemeClr val="bg1"/>
                  </a:solidFill>
                  <a:latin typeface="KPMG Light" panose="020B0403030202040204" pitchFamily="34" charset="0"/>
                </a:rPr>
                <a:t>Mission Statement:</a:t>
              </a:r>
              <a:endParaRPr lang="en-US" sz="1200" i="1" dirty="0" smtClean="0">
                <a:solidFill>
                  <a:schemeClr val="bg1"/>
                </a:solidFill>
                <a:latin typeface="KPMG Light" panose="020B0403030202040204" pitchFamily="34" charset="0"/>
                <a:cs typeface="Arial" pitchFamily="34" charset="0"/>
              </a:endParaRPr>
            </a:p>
          </p:txBody>
        </p:sp>
        <p:sp>
          <p:nvSpPr>
            <p:cNvPr id="8" name="Textfeld 23"/>
            <p:cNvSpPr txBox="1"/>
            <p:nvPr/>
          </p:nvSpPr>
          <p:spPr>
            <a:xfrm>
              <a:off x="1732525" y="1196752"/>
              <a:ext cx="7900425" cy="432048"/>
            </a:xfrm>
            <a:prstGeom prst="rect">
              <a:avLst/>
            </a:prstGeom>
            <a:solidFill>
              <a:schemeClr val="accent3"/>
            </a:solidFill>
            <a:ln w="6350">
              <a:noFill/>
            </a:ln>
          </p:spPr>
          <p:txBody>
            <a:bodyPr wrap="square" lIns="54000" tIns="54000" rIns="54000" bIns="54000" rtlCol="0" anchor="ctr">
              <a:noAutofit/>
            </a:bodyPr>
            <a:lstStyle/>
            <a:p>
              <a:pPr lvl="0" defTabSz="762000">
                <a:lnSpc>
                  <a:spcPct val="95000"/>
                </a:lnSpc>
                <a:spcBef>
                  <a:spcPts val="300"/>
                </a:spcBef>
                <a:buClr>
                  <a:srgbClr val="000066"/>
                </a:buClr>
              </a:pPr>
              <a:r>
                <a:rPr lang="en-US" sz="900" b="1" dirty="0" smtClean="0">
                  <a:solidFill>
                    <a:schemeClr val="bg1"/>
                  </a:solidFill>
                </a:rPr>
                <a:t>Transparency about the future capital structure, security of financing and market conformity of the financing for the proper consideration in transactions/valuations</a:t>
              </a:r>
              <a:endParaRPr lang="en-US" sz="900" b="1" dirty="0">
                <a:solidFill>
                  <a:schemeClr val="bg1"/>
                </a:solidFill>
              </a:endParaRPr>
            </a:p>
          </p:txBody>
        </p:sp>
      </p:grpSp>
      <p:sp>
        <p:nvSpPr>
          <p:cNvPr id="26" name="Text Placeholder 5"/>
          <p:cNvSpPr>
            <a:spLocks noGrp="1"/>
          </p:cNvSpPr>
          <p:nvPr>
            <p:ph type="body" sz="quarter" idx="11"/>
          </p:nvPr>
        </p:nvSpPr>
        <p:spPr>
          <a:xfrm>
            <a:off x="498098" y="2153260"/>
            <a:ext cx="1737759" cy="2086159"/>
          </a:xfrm>
          <a:ln w="6350">
            <a:noFill/>
          </a:ln>
        </p:spPr>
        <p:txBody>
          <a:bodyPr vert="horz" lIns="0" tIns="0" rIns="0" bIns="0" rtlCol="0" anchor="t" anchorCtr="0">
            <a:noAutofit/>
          </a:bodyPr>
          <a:lstStyle/>
          <a:p>
            <a:pPr>
              <a:spcAft>
                <a:spcPts val="500"/>
              </a:spcAft>
            </a:pPr>
            <a:r>
              <a:rPr lang="en-US" sz="900" dirty="0" smtClean="0">
                <a:solidFill>
                  <a:schemeClr val="accent1"/>
                </a:solidFill>
              </a:rPr>
              <a:t>Buy Side/Sell Side/JV</a:t>
            </a:r>
          </a:p>
          <a:p>
            <a:pPr lvl="2">
              <a:spcAft>
                <a:spcPts val="500"/>
              </a:spcAft>
            </a:pPr>
            <a:r>
              <a:rPr lang="en-US" dirty="0"/>
              <a:t>Transition from enterprise to equity value (VAL and M&amp;A)</a:t>
            </a:r>
          </a:p>
          <a:p>
            <a:pPr lvl="2">
              <a:spcAft>
                <a:spcPts val="500"/>
              </a:spcAft>
            </a:pPr>
            <a:r>
              <a:rPr lang="en-US" dirty="0"/>
              <a:t>Consideration of the financial risk in the valuation (VAL</a:t>
            </a:r>
            <a:r>
              <a:rPr lang="en-US" dirty="0" smtClean="0"/>
              <a:t>)</a:t>
            </a:r>
          </a:p>
          <a:p>
            <a:pPr>
              <a:spcAft>
                <a:spcPts val="500"/>
              </a:spcAft>
            </a:pPr>
            <a:r>
              <a:rPr lang="en-US" sz="900" dirty="0" smtClean="0">
                <a:solidFill>
                  <a:schemeClr val="accent1"/>
                </a:solidFill>
              </a:rPr>
              <a:t>Turnaround</a:t>
            </a:r>
          </a:p>
          <a:p>
            <a:pPr lvl="2">
              <a:spcAft>
                <a:spcPts val="500"/>
              </a:spcAft>
            </a:pPr>
            <a:r>
              <a:rPr lang="en-US" dirty="0" smtClean="0"/>
              <a:t>Determination </a:t>
            </a:r>
            <a:r>
              <a:rPr lang="en-US" dirty="0"/>
              <a:t>of future lack of coverage</a:t>
            </a:r>
          </a:p>
          <a:p>
            <a:pPr lvl="2">
              <a:spcAft>
                <a:spcPts val="500"/>
              </a:spcAft>
            </a:pPr>
            <a:r>
              <a:rPr lang="en-US" dirty="0"/>
              <a:t>Sufficient refinancing</a:t>
            </a:r>
          </a:p>
          <a:p>
            <a:pPr lvl="2">
              <a:spcAft>
                <a:spcPts val="500"/>
              </a:spcAft>
            </a:pPr>
            <a:r>
              <a:rPr lang="en-US" dirty="0"/>
              <a:t>Maintenance of covenants</a:t>
            </a:r>
          </a:p>
        </p:txBody>
      </p:sp>
      <p:sp>
        <p:nvSpPr>
          <p:cNvPr id="28" name="Rechteck 18"/>
          <p:cNvSpPr/>
          <p:nvPr/>
        </p:nvSpPr>
        <p:spPr>
          <a:xfrm>
            <a:off x="2453055" y="1875810"/>
            <a:ext cx="6963996"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Definition/Methodology/Tools of the basis analysis</a:t>
            </a:r>
            <a:endParaRPr lang="en-US" sz="900" b="1" dirty="0"/>
          </a:p>
        </p:txBody>
      </p:sp>
      <p:sp>
        <p:nvSpPr>
          <p:cNvPr id="29" name="Rechteck 18"/>
          <p:cNvSpPr>
            <a:spLocks/>
          </p:cNvSpPr>
          <p:nvPr/>
        </p:nvSpPr>
        <p:spPr>
          <a:xfrm>
            <a:off x="488950" y="1875810"/>
            <a:ext cx="1744296"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Customer situation</a:t>
            </a:r>
            <a:endParaRPr lang="en-US" sz="900" b="1" dirty="0"/>
          </a:p>
        </p:txBody>
      </p:sp>
      <p:sp>
        <p:nvSpPr>
          <p:cNvPr id="31" name="Rechteck 18"/>
          <p:cNvSpPr>
            <a:spLocks/>
          </p:cNvSpPr>
          <p:nvPr/>
        </p:nvSpPr>
        <p:spPr>
          <a:xfrm>
            <a:off x="498097" y="4606982"/>
            <a:ext cx="1744296"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Degree of standardization</a:t>
            </a:r>
            <a:endParaRPr lang="en-US" sz="900" b="1" dirty="0"/>
          </a:p>
        </p:txBody>
      </p:sp>
      <p:sp>
        <p:nvSpPr>
          <p:cNvPr id="32" name="Text Placeholder 5"/>
          <p:cNvSpPr>
            <a:spLocks noGrp="1"/>
          </p:cNvSpPr>
          <p:nvPr>
            <p:ph type="body" sz="quarter" idx="11"/>
          </p:nvPr>
        </p:nvSpPr>
        <p:spPr>
          <a:xfrm>
            <a:off x="488950" y="4913744"/>
            <a:ext cx="1737759" cy="1107643"/>
          </a:xfrm>
          <a:ln w="6350">
            <a:noFill/>
          </a:ln>
        </p:spPr>
        <p:txBody>
          <a:bodyPr vert="horz" lIns="0" tIns="0" rIns="0" bIns="0" rtlCol="0" anchor="t" anchorCtr="0">
            <a:noAutofit/>
          </a:bodyPr>
          <a:lstStyle/>
          <a:p>
            <a:pPr lvl="2">
              <a:spcAft>
                <a:spcPts val="500"/>
              </a:spcAft>
            </a:pPr>
            <a:r>
              <a:rPr lang="en-US" dirty="0"/>
              <a:t>Analysis toolbox</a:t>
            </a:r>
          </a:p>
          <a:p>
            <a:pPr lvl="2">
              <a:spcAft>
                <a:spcPts val="500"/>
              </a:spcAft>
            </a:pPr>
            <a:r>
              <a:rPr lang="en-US" dirty="0"/>
              <a:t>Bucket approach</a:t>
            </a:r>
          </a:p>
          <a:p>
            <a:pPr lvl="2">
              <a:spcAft>
                <a:spcPts val="500"/>
              </a:spcAft>
            </a:pPr>
            <a:r>
              <a:rPr lang="en-US" dirty="0"/>
              <a:t>Determination and collection of the sector-specific KPIs (Benchmarking Project)</a:t>
            </a:r>
          </a:p>
        </p:txBody>
      </p:sp>
      <p:sp>
        <p:nvSpPr>
          <p:cNvPr id="13" name="Text Placeholder 5"/>
          <p:cNvSpPr>
            <a:spLocks noGrp="1"/>
          </p:cNvSpPr>
          <p:nvPr>
            <p:ph type="body" sz="quarter" idx="11"/>
          </p:nvPr>
        </p:nvSpPr>
        <p:spPr>
          <a:xfrm>
            <a:off x="2453056" y="4310743"/>
            <a:ext cx="6963994" cy="1710645"/>
          </a:xfrm>
          <a:ln w="6350">
            <a:noFill/>
          </a:ln>
        </p:spPr>
        <p:txBody>
          <a:bodyPr vert="horz" lIns="0" tIns="0" rIns="0" bIns="0" numCol="2" rtlCol="0" anchor="t" anchorCtr="0">
            <a:noAutofit/>
          </a:bodyPr>
          <a:lstStyle/>
          <a:p>
            <a:pPr>
              <a:spcBef>
                <a:spcPts val="600"/>
              </a:spcBef>
            </a:pPr>
            <a:r>
              <a:rPr lang="en-US" sz="900" dirty="0" smtClean="0"/>
              <a:t>Definition and Methodology</a:t>
            </a:r>
          </a:p>
          <a:p>
            <a:pPr lvl="2">
              <a:spcBef>
                <a:spcPts val="400"/>
              </a:spcBef>
              <a:spcAft>
                <a:spcPts val="0"/>
              </a:spcAft>
              <a:defRPr/>
            </a:pPr>
            <a:r>
              <a:rPr lang="en-US" dirty="0"/>
              <a:t>Definition (net debt, debt-like </a:t>
            </a:r>
            <a:r>
              <a:rPr lang="en-US" dirty="0" smtClean="0"/>
              <a:t>items</a:t>
            </a:r>
            <a:r>
              <a:rPr lang="en-US" dirty="0"/>
              <a:t>, etc.) analogous past analysis </a:t>
            </a:r>
            <a:r>
              <a:rPr lang="en-US" dirty="0" smtClean="0"/>
              <a:t>(</a:t>
            </a:r>
            <a:r>
              <a:rPr lang="en-US" dirty="0" smtClean="0">
                <a:sym typeface="Wingdings" panose="05000000000000000000" pitchFamily="2" charset="2"/>
              </a:rPr>
              <a:t></a:t>
            </a:r>
            <a:r>
              <a:rPr lang="en-US" dirty="0" smtClean="0"/>
              <a:t> </a:t>
            </a:r>
            <a:r>
              <a:rPr lang="en-US" dirty="0"/>
              <a:t>Workbook Financing </a:t>
            </a:r>
            <a:r>
              <a:rPr lang="en-US" dirty="0" smtClean="0"/>
              <a:t>- Net-debt)</a:t>
            </a:r>
            <a:endParaRPr lang="en-US" dirty="0"/>
          </a:p>
          <a:p>
            <a:pPr lvl="2">
              <a:spcBef>
                <a:spcPts val="400"/>
              </a:spcBef>
              <a:spcAft>
                <a:spcPts val="0"/>
              </a:spcAft>
              <a:defRPr/>
            </a:pPr>
            <a:r>
              <a:rPr lang="en-US" dirty="0"/>
              <a:t>Along with items from the balance sheet, off-balance sheet financing-like circumstances are to be considered (e.g. factoring), so as to appropriately reflect financing risks, especially in the framework of a valuation</a:t>
            </a:r>
          </a:p>
          <a:p>
            <a:pPr lvl="2">
              <a:spcBef>
                <a:spcPts val="400"/>
              </a:spcBef>
              <a:spcAft>
                <a:spcPts val="0"/>
              </a:spcAft>
              <a:defRPr/>
            </a:pPr>
            <a:r>
              <a:rPr lang="en-US" dirty="0"/>
              <a:t>Assure complete classification of balance sheet objects </a:t>
            </a:r>
            <a:r>
              <a:rPr lang="en-US" dirty="0" smtClean="0"/>
              <a:t/>
            </a:r>
            <a:br>
              <a:rPr lang="en-US" dirty="0" smtClean="0"/>
            </a:br>
            <a:r>
              <a:rPr lang="en-US" dirty="0" smtClean="0"/>
              <a:t>(</a:t>
            </a:r>
            <a:r>
              <a:rPr lang="en-US" dirty="0"/>
              <a:t>bucket approach see also Working Capital)</a:t>
            </a:r>
          </a:p>
          <a:p>
            <a:pPr lvl="2">
              <a:spcBef>
                <a:spcPts val="400"/>
              </a:spcBef>
              <a:spcAft>
                <a:spcPts val="0"/>
              </a:spcAft>
              <a:defRPr/>
            </a:pPr>
            <a:r>
              <a:rPr lang="en-US" dirty="0"/>
              <a:t>Mentioning leverages, debt ratios, etc. always note, whether book or market values are </a:t>
            </a:r>
            <a:r>
              <a:rPr lang="en-US" dirty="0" smtClean="0"/>
              <a:t>stated.</a:t>
            </a:r>
            <a:endParaRPr lang="en-US" dirty="0"/>
          </a:p>
          <a:p>
            <a:pPr lvl="2">
              <a:spcBef>
                <a:spcPts val="400"/>
              </a:spcBef>
              <a:spcAft>
                <a:spcPts val="0"/>
              </a:spcAft>
              <a:defRPr/>
            </a:pPr>
            <a:endParaRPr lang="en-US" dirty="0" smtClean="0"/>
          </a:p>
          <a:p>
            <a:pPr lvl="2">
              <a:spcBef>
                <a:spcPts val="400"/>
              </a:spcBef>
              <a:spcAft>
                <a:spcPts val="0"/>
              </a:spcAft>
              <a:defRPr/>
            </a:pPr>
            <a:endParaRPr lang="en-US" dirty="0"/>
          </a:p>
          <a:p>
            <a:pPr lvl="2">
              <a:spcBef>
                <a:spcPts val="400"/>
              </a:spcBef>
              <a:spcAft>
                <a:spcPts val="0"/>
              </a:spcAft>
              <a:defRPr/>
            </a:pPr>
            <a:r>
              <a:rPr lang="en-US" dirty="0" smtClean="0"/>
              <a:t>Parameters</a:t>
            </a:r>
            <a:r>
              <a:rPr lang="en-US" dirty="0"/>
              <a:t>:</a:t>
            </a:r>
          </a:p>
          <a:p>
            <a:pPr lvl="3">
              <a:spcBef>
                <a:spcPts val="400"/>
              </a:spcBef>
              <a:spcAft>
                <a:spcPts val="0"/>
              </a:spcAft>
              <a:defRPr/>
            </a:pPr>
            <a:r>
              <a:rPr lang="en-US" dirty="0"/>
              <a:t>(Net) Debt/EBITDA</a:t>
            </a:r>
          </a:p>
          <a:p>
            <a:pPr lvl="3">
              <a:spcBef>
                <a:spcPts val="400"/>
              </a:spcBef>
              <a:spcAft>
                <a:spcPts val="0"/>
              </a:spcAft>
              <a:defRPr/>
            </a:pPr>
            <a:r>
              <a:rPr lang="en-US" dirty="0"/>
              <a:t>(Net) Debt/EBIT</a:t>
            </a:r>
          </a:p>
          <a:p>
            <a:pPr lvl="3">
              <a:spcBef>
                <a:spcPts val="400"/>
              </a:spcBef>
              <a:spcAft>
                <a:spcPts val="0"/>
              </a:spcAft>
              <a:defRPr/>
            </a:pPr>
            <a:r>
              <a:rPr lang="en-US" dirty="0"/>
              <a:t>(Net) Debt/FCF</a:t>
            </a:r>
          </a:p>
          <a:p>
            <a:pPr lvl="3">
              <a:spcBef>
                <a:spcPts val="400"/>
              </a:spcBef>
              <a:spcAft>
                <a:spcPts val="0"/>
              </a:spcAft>
              <a:defRPr/>
            </a:pPr>
            <a:r>
              <a:rPr lang="en-US" dirty="0"/>
              <a:t>EBIT(DA)/Interest expense (interest coverage ratio)</a:t>
            </a:r>
          </a:p>
          <a:p>
            <a:pPr marL="0" lvl="2" indent="0">
              <a:spcBef>
                <a:spcPts val="400"/>
              </a:spcBef>
              <a:spcAft>
                <a:spcPts val="0"/>
              </a:spcAft>
              <a:buNone/>
              <a:defRPr/>
            </a:pPr>
            <a:r>
              <a:rPr lang="en-US" b="1" dirty="0" smtClean="0">
                <a:solidFill>
                  <a:schemeClr val="tx2"/>
                </a:solidFill>
              </a:rPr>
              <a:t>Tools</a:t>
            </a:r>
            <a:endParaRPr lang="en-US" b="1" dirty="0">
              <a:solidFill>
                <a:schemeClr val="tx2"/>
              </a:solidFill>
            </a:endParaRPr>
          </a:p>
          <a:p>
            <a:pPr lvl="2">
              <a:spcBef>
                <a:spcPts val="400"/>
              </a:spcBef>
              <a:spcAft>
                <a:spcPts val="0"/>
              </a:spcAft>
              <a:defRPr/>
            </a:pPr>
            <a:r>
              <a:rPr lang="en-US" dirty="0"/>
              <a:t>Analysis Toolbox </a:t>
            </a:r>
            <a:endParaRPr lang="en-US" dirty="0" smtClean="0"/>
          </a:p>
          <a:p>
            <a:pPr lvl="2">
              <a:spcBef>
                <a:spcPts val="400"/>
              </a:spcBef>
              <a:spcAft>
                <a:spcPts val="0"/>
              </a:spcAft>
              <a:defRPr/>
            </a:pPr>
            <a:r>
              <a:rPr lang="en-US" dirty="0" smtClean="0"/>
              <a:t>Bucket approach tool</a:t>
            </a:r>
            <a:br>
              <a:rPr lang="en-US" dirty="0" smtClean="0"/>
            </a:br>
            <a:endParaRPr lang="en-US" i="1" dirty="0" smtClean="0"/>
          </a:p>
        </p:txBody>
      </p:sp>
      <p:sp>
        <p:nvSpPr>
          <p:cNvPr id="46" name="Text Placeholder 12"/>
          <p:cNvSpPr txBox="1">
            <a:spLocks/>
          </p:cNvSpPr>
          <p:nvPr>
            <p:custDataLst>
              <p:tags r:id="rId2"/>
            </p:custDataLst>
          </p:nvPr>
        </p:nvSpPr>
        <p:spPr>
          <a:xfrm>
            <a:off x="2453056" y="2153260"/>
            <a:ext cx="2577955" cy="227990"/>
          </a:xfrm>
          <a:prstGeom prst="rect">
            <a:avLst/>
          </a:prstGeom>
        </p:spPr>
        <p:txBody>
          <a:bodyPr vert="horz" lIns="0" tIns="0" rIns="0" bIns="0" rtlCol="0">
            <a:noAutofit/>
          </a:bodyPr>
          <a:lstStyle>
            <a:lvl1pPr eaLnBrk="1" hangingPunct="1">
              <a:spcAft>
                <a:spcPts val="600"/>
              </a:spcAft>
              <a:defRPr sz="1300" b="1" i="0">
                <a:solidFill>
                  <a:srgbClr val="003087"/>
                </a:solidFill>
                <a:latin typeface="Univers for KPMG" panose="020B0603020202020204" pitchFamily="34" charset="0"/>
                <a:cs typeface="Univers for KPMG" panose="020B0603020202020204" pitchFamily="34" charset="0"/>
              </a:defRPr>
            </a:lvl1pPr>
            <a:lvl2pPr marL="0" indent="0" eaLnBrk="1" hangingPunct="1">
              <a:spcAft>
                <a:spcPts val="600"/>
              </a:spcAft>
              <a:buFont typeface="Univers for KPMG"/>
              <a:buNone/>
              <a:defRPr sz="1300" b="0" i="0">
                <a:solidFill>
                  <a:srgbClr val="003087"/>
                </a:solidFill>
                <a:latin typeface="Univers for KPMG Light" panose="020B0403020202020204" pitchFamily="34" charset="0"/>
                <a:cs typeface="Univers for KPMG" panose="020B0603020202020204" pitchFamily="34" charset="0"/>
              </a:defRPr>
            </a:lvl2pPr>
            <a:lvl3pPr marL="285750" indent="-28575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3pPr>
            <a:lvl4pPr marL="576072" indent="-22860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4pPr>
            <a:lvl5pPr eaLnBrk="1" hangingPunct="1">
              <a:spcAft>
                <a:spcPts val="600"/>
              </a:spcAft>
              <a:defRPr sz="1300" b="0" i="0">
                <a:solidFill>
                  <a:srgbClr val="00A3A1"/>
                </a:solidFill>
                <a:latin typeface="Univers for KPMG Light" panose="020B0403020202020204" pitchFamily="34" charset="0"/>
                <a:cs typeface="Univers for KPMG" panose="020B0603020202020204" pitchFamily="34" charset="0"/>
              </a:defRPr>
            </a:lvl5pPr>
          </a:lstStyle>
          <a:p>
            <a:pPr defTabSz="914400"/>
            <a:r>
              <a:rPr lang="en-US" sz="900" kern="0" dirty="0" smtClean="0">
                <a:latin typeface="Arial" panose="020B0604020202020204" pitchFamily="34" charset="0"/>
                <a:cs typeface="Arial" panose="020B0604020202020204" pitchFamily="34" charset="0"/>
              </a:rPr>
              <a:t>Net debt</a:t>
            </a:r>
            <a:endParaRPr lang="en-US" sz="900" kern="0" dirty="0">
              <a:latin typeface="Arial" panose="020B0604020202020204" pitchFamily="34" charset="0"/>
              <a:cs typeface="Arial" panose="020B0604020202020204" pitchFamily="34" charset="0"/>
            </a:endParaRPr>
          </a:p>
        </p:txBody>
      </p:sp>
      <p:sp>
        <p:nvSpPr>
          <p:cNvPr id="47" name="Text Placeholder 12"/>
          <p:cNvSpPr txBox="1">
            <a:spLocks/>
          </p:cNvSpPr>
          <p:nvPr>
            <p:custDataLst>
              <p:tags r:id="rId3"/>
            </p:custDataLst>
          </p:nvPr>
        </p:nvSpPr>
        <p:spPr>
          <a:xfrm>
            <a:off x="6038205" y="2153260"/>
            <a:ext cx="2577955" cy="227990"/>
          </a:xfrm>
          <a:prstGeom prst="rect">
            <a:avLst/>
          </a:prstGeom>
        </p:spPr>
        <p:txBody>
          <a:bodyPr vert="horz" lIns="0" tIns="0" rIns="0" bIns="0" rtlCol="0">
            <a:noAutofit/>
          </a:bodyPr>
          <a:lstStyle>
            <a:lvl1pPr eaLnBrk="1" hangingPunct="1">
              <a:spcAft>
                <a:spcPts val="600"/>
              </a:spcAft>
              <a:defRPr sz="1300" b="1" i="0">
                <a:solidFill>
                  <a:srgbClr val="003087"/>
                </a:solidFill>
                <a:latin typeface="Univers for KPMG" panose="020B0603020202020204" pitchFamily="34" charset="0"/>
                <a:cs typeface="Univers for KPMG" panose="020B0603020202020204" pitchFamily="34" charset="0"/>
              </a:defRPr>
            </a:lvl1pPr>
            <a:lvl2pPr marL="0" indent="0" eaLnBrk="1" hangingPunct="1">
              <a:spcAft>
                <a:spcPts val="600"/>
              </a:spcAft>
              <a:buFont typeface="Univers for KPMG"/>
              <a:buNone/>
              <a:defRPr sz="1300" b="0" i="0">
                <a:solidFill>
                  <a:srgbClr val="003087"/>
                </a:solidFill>
                <a:latin typeface="Univers for KPMG Light" panose="020B0403020202020204" pitchFamily="34" charset="0"/>
                <a:cs typeface="Univers for KPMG" panose="020B0603020202020204" pitchFamily="34" charset="0"/>
              </a:defRPr>
            </a:lvl2pPr>
            <a:lvl3pPr marL="285750" indent="-28575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3pPr>
            <a:lvl4pPr marL="576072" indent="-22860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4pPr>
            <a:lvl5pPr eaLnBrk="1" hangingPunct="1">
              <a:spcAft>
                <a:spcPts val="600"/>
              </a:spcAft>
              <a:defRPr sz="1300" b="0" i="0">
                <a:solidFill>
                  <a:srgbClr val="00A3A1"/>
                </a:solidFill>
                <a:latin typeface="Univers for KPMG Light" panose="020B0403020202020204" pitchFamily="34" charset="0"/>
                <a:cs typeface="Univers for KPMG" panose="020B0603020202020204" pitchFamily="34" charset="0"/>
              </a:defRPr>
            </a:lvl5pPr>
          </a:lstStyle>
          <a:p>
            <a:pPr defTabSz="914400"/>
            <a:r>
              <a:rPr lang="en-US" sz="900" kern="0" dirty="0" smtClean="0">
                <a:latin typeface="Arial" panose="020B0604020202020204" pitchFamily="34" charset="0"/>
                <a:cs typeface="Arial" panose="020B0604020202020204" pitchFamily="34" charset="0"/>
              </a:rPr>
              <a:t>Covenants</a:t>
            </a:r>
            <a:endParaRPr lang="en-US" sz="900" kern="0" dirty="0">
              <a:latin typeface="Arial" panose="020B0604020202020204" pitchFamily="34" charset="0"/>
              <a:cs typeface="Arial" panose="020B0604020202020204" pitchFamily="34" charset="0"/>
            </a:endParaRPr>
          </a:p>
        </p:txBody>
      </p:sp>
      <p:pic>
        <p:nvPicPr>
          <p:cNvPr id="30" name="Grafik 29"/>
          <p:cNvPicPr>
            <a:picLocks noChangeAspect="1"/>
          </p:cNvPicPr>
          <p:nvPr>
            <p:custDataLst>
              <p:tags r:id="rId4"/>
            </p:custDataLst>
          </p:nvPr>
        </p:nvPicPr>
        <p:blipFill rotWithShape="1">
          <a:blip r:embed="rId11"/>
          <a:srcRect l="2864" t="17214" r="9353" b="5059"/>
          <a:stretch/>
        </p:blipFill>
        <p:spPr>
          <a:xfrm>
            <a:off x="2453055" y="2294164"/>
            <a:ext cx="3381688" cy="1945255"/>
          </a:xfrm>
          <a:prstGeom prst="rect">
            <a:avLst/>
          </a:prstGeom>
        </p:spPr>
      </p:pic>
      <p:pic>
        <p:nvPicPr>
          <p:cNvPr id="36" name="Grafik 35"/>
          <p:cNvPicPr>
            <a:picLocks noChangeAspect="1"/>
          </p:cNvPicPr>
          <p:nvPr>
            <p:custDataLst>
              <p:tags r:id="rId5"/>
            </p:custDataLst>
          </p:nvPr>
        </p:nvPicPr>
        <p:blipFill rotWithShape="1">
          <a:blip r:embed="rId12"/>
          <a:srcRect l="9230" t="15215" r="3121" b="9568"/>
          <a:stretch/>
        </p:blipFill>
        <p:spPr>
          <a:xfrm>
            <a:off x="6038205" y="2302872"/>
            <a:ext cx="3378845" cy="2129791"/>
          </a:xfrm>
          <a:prstGeom prst="rect">
            <a:avLst/>
          </a:prstGeom>
        </p:spPr>
      </p:pic>
      <p:pic>
        <p:nvPicPr>
          <p:cNvPr id="3" name="Grafik 2"/>
          <p:cNvPicPr>
            <a:picLocks noChangeAspect="1"/>
          </p:cNvPicPr>
          <p:nvPr>
            <p:custDataLst>
              <p:tags r:id="rId6"/>
            </p:custDataLst>
          </p:nvPr>
        </p:nvPicPr>
        <p:blipFill>
          <a:blip r:embed="rId13"/>
          <a:stretch>
            <a:fillRect/>
          </a:stretch>
        </p:blipFill>
        <p:spPr>
          <a:xfrm>
            <a:off x="-2661217" y="4239419"/>
            <a:ext cx="2005758" cy="2225233"/>
          </a:xfrm>
          <a:prstGeom prst="rect">
            <a:avLst/>
          </a:prstGeom>
        </p:spPr>
      </p:pic>
      <p:pic>
        <p:nvPicPr>
          <p:cNvPr id="10" name="Grafik 9"/>
          <p:cNvPicPr>
            <a:picLocks noChangeAspect="1"/>
          </p:cNvPicPr>
          <p:nvPr>
            <p:custDataLst>
              <p:tags r:id="rId7"/>
            </p:custDataLst>
          </p:nvPr>
        </p:nvPicPr>
        <p:blipFill>
          <a:blip r:embed="rId14"/>
          <a:stretch>
            <a:fillRect/>
          </a:stretch>
        </p:blipFill>
        <p:spPr>
          <a:xfrm>
            <a:off x="-2661217" y="1825668"/>
            <a:ext cx="2005758" cy="2231329"/>
          </a:xfrm>
          <a:prstGeom prst="rect">
            <a:avLst/>
          </a:prstGeom>
        </p:spPr>
      </p:pic>
      <p:graphicFrame>
        <p:nvGraphicFramePr>
          <p:cNvPr id="24" name="Objekt 23"/>
          <p:cNvGraphicFramePr>
            <a:graphicFrameLocks noChangeAspect="1"/>
          </p:cNvGraphicFramePr>
          <p:nvPr>
            <p:extLst>
              <p:ext uri="{D42A27DB-BD31-4B8C-83A1-F6EECF244321}">
                <p14:modId xmlns:p14="http://schemas.microsoft.com/office/powerpoint/2010/main" val="172530264"/>
              </p:ext>
            </p:extLst>
          </p:nvPr>
        </p:nvGraphicFramePr>
        <p:xfrm>
          <a:off x="-1578952" y="1122036"/>
          <a:ext cx="914400" cy="771525"/>
        </p:xfrm>
        <a:graphic>
          <a:graphicData uri="http://schemas.openxmlformats.org/presentationml/2006/ole">
            <mc:AlternateContent xmlns:mc="http://schemas.openxmlformats.org/markup-compatibility/2006">
              <mc:Choice xmlns:v="urn:schemas-microsoft-com:vml" Requires="v">
                <p:oleObj spid="_x0000_s19479" name="Arbeitsblatt" showAsIcon="1" r:id="rId16" imgW="914400" imgH="771480" progId="Excel.Sheet.12">
                  <p:embed/>
                </p:oleObj>
              </mc:Choice>
              <mc:Fallback>
                <p:oleObj name="Arbeitsblatt" showAsIcon="1" r:id="rId16" imgW="914400" imgH="771480" progId="Excel.Sheet.12">
                  <p:embed/>
                  <p:pic>
                    <p:nvPicPr>
                      <p:cNvPr id="0" name=""/>
                      <p:cNvPicPr/>
                      <p:nvPr/>
                    </p:nvPicPr>
                    <p:blipFill>
                      <a:blip r:embed="rId17"/>
                      <a:stretch>
                        <a:fillRect/>
                      </a:stretch>
                    </p:blipFill>
                    <p:spPr>
                      <a:xfrm>
                        <a:off x="-1578952" y="1122036"/>
                        <a:ext cx="914400" cy="771525"/>
                      </a:xfrm>
                      <a:prstGeom prst="rect">
                        <a:avLst/>
                      </a:prstGeom>
                    </p:spPr>
                  </p:pic>
                </p:oleObj>
              </mc:Fallback>
            </mc:AlternateContent>
          </a:graphicData>
        </a:graphic>
      </p:graphicFrame>
      <p:sp>
        <p:nvSpPr>
          <p:cNvPr id="20" name="Rectangle 4"/>
          <p:cNvSpPr>
            <a:spLocks noChangeArrowheads="1"/>
          </p:cNvSpPr>
          <p:nvPr>
            <p:custDataLst>
              <p:tags r:id="rId8"/>
            </p:custDataLst>
          </p:nvPr>
        </p:nvSpPr>
        <p:spPr bwMode="auto">
          <a:xfrm>
            <a:off x="7632821" y="203863"/>
            <a:ext cx="1768475" cy="1116725"/>
          </a:xfrm>
          <a:prstGeom prst="rect">
            <a:avLst/>
          </a:prstGeom>
          <a:solidFill>
            <a:schemeClr val="accent2"/>
          </a:solidFill>
          <a:ln w="12700">
            <a:solidFill>
              <a:schemeClr val="accent2"/>
            </a:solidFill>
            <a:miter lim="800000"/>
            <a:headEnd/>
            <a:tailEnd/>
          </a:ln>
          <a:effectLst/>
        </p:spPr>
        <p:txBody>
          <a:bodyPr lIns="54000" tIns="54000" rIns="54000" bIns="54000" anchor="ctr" anchorCtr="1"/>
          <a:lstStyle/>
          <a:p>
            <a:pPr algn="ctr" defTabSz="762000" eaLnBrk="0" hangingPunct="0">
              <a:lnSpc>
                <a:spcPct val="90000"/>
              </a:lnSpc>
              <a:spcBef>
                <a:spcPts val="600"/>
              </a:spcBef>
            </a:pPr>
            <a:r>
              <a:rPr lang="en-US" sz="900" dirty="0" smtClean="0">
                <a:solidFill>
                  <a:schemeClr val="bg1"/>
                </a:solidFill>
              </a:rPr>
              <a:t>Flag: Tools </a:t>
            </a:r>
            <a:r>
              <a:rPr lang="en-US" sz="900" dirty="0">
                <a:solidFill>
                  <a:schemeClr val="bg1"/>
                </a:solidFill>
              </a:rPr>
              <a:t>listed </a:t>
            </a:r>
            <a:r>
              <a:rPr lang="en-US" sz="900" dirty="0" smtClean="0">
                <a:solidFill>
                  <a:schemeClr val="bg1"/>
                </a:solidFill>
              </a:rPr>
              <a:t>are </a:t>
            </a:r>
            <a:r>
              <a:rPr lang="en-US" sz="900" dirty="0">
                <a:solidFill>
                  <a:schemeClr val="bg1"/>
                </a:solidFill>
              </a:rPr>
              <a:t>commonly used in Germany and may differ in other regions.</a:t>
            </a:r>
          </a:p>
        </p:txBody>
      </p:sp>
    </p:spTree>
    <p:extLst>
      <p:ext uri="{BB962C8B-B14F-4D97-AF65-F5344CB8AC3E}">
        <p14:creationId xmlns:p14="http://schemas.microsoft.com/office/powerpoint/2010/main" val="186684168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Textfeld 60"/>
          <p:cNvSpPr txBox="1"/>
          <p:nvPr/>
        </p:nvSpPr>
        <p:spPr>
          <a:xfrm>
            <a:off x="2381738" y="2331248"/>
            <a:ext cx="7035312" cy="3270844"/>
          </a:xfrm>
          <a:prstGeom prst="rect">
            <a:avLst/>
          </a:prstGeom>
          <a:noFill/>
          <a:ln w="15875">
            <a:solidFill>
              <a:srgbClr val="F68D2E"/>
            </a:solidFill>
            <a:prstDash val="dash"/>
          </a:ln>
        </p:spPr>
        <p:txBody>
          <a:bodyPr wrap="square" lIns="0" tIns="36000" rIns="72000" bIns="0" rtlCol="0">
            <a:noAutofit/>
          </a:bodyPr>
          <a:lstStyle/>
          <a:p>
            <a:pPr algn="r"/>
            <a:r>
              <a:rPr lang="en-US" sz="900" b="1" dirty="0" smtClean="0">
                <a:solidFill>
                  <a:srgbClr val="F68D2E"/>
                </a:solidFill>
                <a:latin typeface="Arial" pitchFamily="34" charset="0"/>
                <a:cs typeface="Arial" pitchFamily="34" charset="0"/>
              </a:rPr>
              <a:t>Analysis tool - Bucket approach</a:t>
            </a:r>
          </a:p>
        </p:txBody>
      </p:sp>
      <p:sp>
        <p:nvSpPr>
          <p:cNvPr id="6" name="Textplatzhalter 5"/>
          <p:cNvSpPr>
            <a:spLocks noGrp="1"/>
          </p:cNvSpPr>
          <p:nvPr>
            <p:ph type="body" sz="quarter" idx="11"/>
          </p:nvPr>
        </p:nvSpPr>
        <p:spPr/>
        <p:txBody>
          <a:bodyPr/>
          <a:lstStyle/>
          <a:p>
            <a:r>
              <a:rPr lang="en-US" dirty="0"/>
              <a:t>Financing (Planning) </a:t>
            </a:r>
          </a:p>
        </p:txBody>
      </p:sp>
      <p:sp>
        <p:nvSpPr>
          <p:cNvPr id="4" name="Titel 3"/>
          <p:cNvSpPr>
            <a:spLocks noGrp="1"/>
          </p:cNvSpPr>
          <p:nvPr>
            <p:ph type="title"/>
          </p:nvPr>
        </p:nvSpPr>
        <p:spPr/>
        <p:txBody>
          <a:bodyPr/>
          <a:lstStyle/>
          <a:p>
            <a:r>
              <a:rPr lang="en-US" dirty="0"/>
              <a:t>Overview </a:t>
            </a:r>
            <a:r>
              <a:rPr lang="en-US" dirty="0" smtClean="0"/>
              <a:t>(2/5) </a:t>
            </a:r>
            <a:r>
              <a:rPr lang="en-US" dirty="0"/>
              <a:t>– Structure of the analysis and corresponding workbooks</a:t>
            </a:r>
          </a:p>
        </p:txBody>
      </p:sp>
      <p:sp>
        <p:nvSpPr>
          <p:cNvPr id="21" name="Rechteck 20"/>
          <p:cNvSpPr/>
          <p:nvPr/>
        </p:nvSpPr>
        <p:spPr>
          <a:xfrm>
            <a:off x="488950" y="1881554"/>
            <a:ext cx="1751909" cy="33034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Value/Price relevance of the balance sheet analysis</a:t>
            </a:r>
            <a:endParaRPr lang="en-US" sz="900" b="1" dirty="0"/>
          </a:p>
        </p:txBody>
      </p:sp>
      <p:sp>
        <p:nvSpPr>
          <p:cNvPr id="22" name="Rechteck 21"/>
          <p:cNvSpPr/>
          <p:nvPr/>
        </p:nvSpPr>
        <p:spPr>
          <a:xfrm>
            <a:off x="488951" y="2277611"/>
            <a:ext cx="1751330" cy="3743777"/>
          </a:xfrm>
          <a:prstGeom prst="rect">
            <a:avLst/>
          </a:prstGeom>
          <a:solidFill>
            <a:srgbClr val="D9D9D9"/>
          </a:solidFill>
          <a:ln>
            <a:noFill/>
          </a:ln>
        </p:spPr>
        <p:style>
          <a:lnRef idx="2">
            <a:schemeClr val="accent4"/>
          </a:lnRef>
          <a:fillRef idx="1">
            <a:schemeClr val="lt1"/>
          </a:fillRef>
          <a:effectRef idx="0">
            <a:schemeClr val="accent4"/>
          </a:effectRef>
          <a:fontRef idx="minor">
            <a:schemeClr val="dk1"/>
          </a:fontRef>
        </p:style>
        <p:txBody>
          <a:bodyPr lIns="54000" tIns="54000" rIns="54000" bIns="54000" rtlCol="0" anchor="t" anchorCtr="0"/>
          <a:lstStyle/>
          <a:p>
            <a:pPr marL="85725">
              <a:spcBef>
                <a:spcPts val="600"/>
              </a:spcBef>
              <a:buClr>
                <a:srgbClr val="97989A"/>
              </a:buClr>
              <a:buSzPct val="100000"/>
              <a:defRPr/>
            </a:pPr>
            <a:endParaRPr lang="en-US" sz="800" dirty="0" smtClean="0">
              <a:solidFill>
                <a:srgbClr val="000000"/>
              </a:solidFill>
            </a:endParaRPr>
          </a:p>
          <a:p>
            <a:pPr marL="85725">
              <a:spcBef>
                <a:spcPts val="600"/>
              </a:spcBef>
              <a:buClr>
                <a:srgbClr val="97989A"/>
              </a:buClr>
              <a:buSzPct val="100000"/>
              <a:defRPr/>
            </a:pPr>
            <a:endParaRPr lang="en-US" sz="800" dirty="0" smtClean="0">
              <a:solidFill>
                <a:srgbClr val="000000"/>
              </a:solidFill>
            </a:endParaRPr>
          </a:p>
          <a:p>
            <a:pPr marL="85725">
              <a:spcBef>
                <a:spcPts val="600"/>
              </a:spcBef>
              <a:buClr>
                <a:srgbClr val="97989A"/>
              </a:buClr>
              <a:buSzPct val="100000"/>
              <a:defRPr/>
            </a:pPr>
            <a:endParaRPr lang="en-US" sz="800" dirty="0" smtClean="0">
              <a:solidFill>
                <a:srgbClr val="000000"/>
              </a:solidFill>
            </a:endParaRPr>
          </a:p>
          <a:p>
            <a:pPr marL="85725">
              <a:spcBef>
                <a:spcPts val="600"/>
              </a:spcBef>
              <a:buClr>
                <a:srgbClr val="97989A"/>
              </a:buClr>
              <a:buSzPct val="100000"/>
              <a:defRPr/>
            </a:pPr>
            <a:endParaRPr lang="en-US" sz="800" dirty="0" smtClean="0">
              <a:solidFill>
                <a:srgbClr val="000000"/>
              </a:solidFill>
            </a:endParaRPr>
          </a:p>
          <a:p>
            <a:pPr marL="85725">
              <a:spcBef>
                <a:spcPts val="600"/>
              </a:spcBef>
              <a:buClr>
                <a:srgbClr val="97989A"/>
              </a:buClr>
              <a:buSzPct val="100000"/>
              <a:defRPr/>
            </a:pPr>
            <a:endParaRPr lang="en-US" sz="800" dirty="0" smtClean="0">
              <a:solidFill>
                <a:srgbClr val="000000"/>
              </a:solidFill>
            </a:endParaRPr>
          </a:p>
          <a:p>
            <a:pPr marL="85725">
              <a:spcBef>
                <a:spcPts val="600"/>
              </a:spcBef>
              <a:buClr>
                <a:srgbClr val="97989A"/>
              </a:buClr>
              <a:buSzPct val="100000"/>
              <a:defRPr/>
            </a:pPr>
            <a:endParaRPr lang="en-US" sz="800" dirty="0" smtClean="0">
              <a:solidFill>
                <a:srgbClr val="000000"/>
              </a:solidFill>
            </a:endParaRPr>
          </a:p>
          <a:p>
            <a:pPr marL="85725" indent="-142875">
              <a:spcBef>
                <a:spcPts val="600"/>
              </a:spcBef>
              <a:buClr>
                <a:srgbClr val="97989A"/>
              </a:buClr>
              <a:buSzPct val="100000"/>
              <a:defRPr/>
            </a:pPr>
            <a:endParaRPr lang="en-US" sz="800" dirty="0" smtClean="0">
              <a:solidFill>
                <a:srgbClr val="000000"/>
              </a:solidFill>
            </a:endParaRPr>
          </a:p>
          <a:p>
            <a:pPr marL="85725" indent="-142875">
              <a:spcBef>
                <a:spcPts val="600"/>
              </a:spcBef>
              <a:buClr>
                <a:srgbClr val="97989A"/>
              </a:buClr>
              <a:buSzPct val="100000"/>
              <a:defRPr/>
            </a:pPr>
            <a:endParaRPr lang="en-US" sz="800" dirty="0" smtClean="0">
              <a:solidFill>
                <a:srgbClr val="000000"/>
              </a:solidFill>
            </a:endParaRPr>
          </a:p>
          <a:p>
            <a:pPr marL="85725" indent="-142875">
              <a:spcBef>
                <a:spcPts val="600"/>
              </a:spcBef>
              <a:buClr>
                <a:srgbClr val="97989A"/>
              </a:buClr>
              <a:buSzPct val="100000"/>
              <a:defRPr/>
            </a:pPr>
            <a:endParaRPr lang="en-US" sz="800" dirty="0" smtClean="0">
              <a:solidFill>
                <a:srgbClr val="000000"/>
              </a:solidFill>
            </a:endParaRPr>
          </a:p>
        </p:txBody>
      </p:sp>
      <p:sp>
        <p:nvSpPr>
          <p:cNvPr id="23" name="Rectangle 12"/>
          <p:cNvSpPr/>
          <p:nvPr/>
        </p:nvSpPr>
        <p:spPr>
          <a:xfrm>
            <a:off x="663074" y="2343620"/>
            <a:ext cx="1447779" cy="470360"/>
          </a:xfrm>
          <a:prstGeom prst="rect">
            <a:avLst/>
          </a:prstGeom>
          <a:solidFill>
            <a:schemeClr val="accent1"/>
          </a:solidFill>
          <a:ln w="6350">
            <a:solidFill>
              <a:srgbClr val="0091D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bg1"/>
                </a:solidFill>
              </a:rPr>
              <a:t>Enterprise value</a:t>
            </a:r>
            <a:r>
              <a:rPr lang="en-US" sz="800" dirty="0" smtClean="0">
                <a:solidFill>
                  <a:schemeClr val="bg1"/>
                </a:solidFill>
              </a:rPr>
              <a:t/>
            </a:r>
            <a:br>
              <a:rPr lang="en-US" sz="800" dirty="0" smtClean="0">
                <a:solidFill>
                  <a:schemeClr val="bg1"/>
                </a:solidFill>
              </a:rPr>
            </a:br>
            <a:r>
              <a:rPr lang="en-US" sz="800" dirty="0" smtClean="0">
                <a:solidFill>
                  <a:schemeClr val="bg1"/>
                </a:solidFill>
              </a:rPr>
              <a:t>(e.g. EBIT x multiple)</a:t>
            </a:r>
            <a:endParaRPr lang="en-US" sz="800" dirty="0">
              <a:solidFill>
                <a:schemeClr val="bg1"/>
              </a:solidFill>
            </a:endParaRPr>
          </a:p>
        </p:txBody>
      </p:sp>
      <p:sp>
        <p:nvSpPr>
          <p:cNvPr id="27" name="Rectangle 22"/>
          <p:cNvSpPr>
            <a:spLocks/>
          </p:cNvSpPr>
          <p:nvPr/>
        </p:nvSpPr>
        <p:spPr>
          <a:xfrm>
            <a:off x="854838" y="3290475"/>
            <a:ext cx="1170834" cy="264037"/>
          </a:xfrm>
          <a:prstGeom prst="rect">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54000" rIns="36000" rtlCol="0" anchor="ctr"/>
          <a:lstStyle/>
          <a:p>
            <a:pPr algn="ctr"/>
            <a:r>
              <a:rPr lang="en-US" sz="900" dirty="0" smtClean="0">
                <a:solidFill>
                  <a:schemeClr val="bg1"/>
                </a:solidFill>
              </a:rPr>
              <a:t>Net (financial) debt </a:t>
            </a:r>
            <a:endParaRPr lang="en-US" sz="900" dirty="0">
              <a:solidFill>
                <a:schemeClr val="bg1"/>
              </a:solidFill>
            </a:endParaRPr>
          </a:p>
        </p:txBody>
      </p:sp>
      <p:sp>
        <p:nvSpPr>
          <p:cNvPr id="30" name="Rectangle 22"/>
          <p:cNvSpPr>
            <a:spLocks/>
          </p:cNvSpPr>
          <p:nvPr/>
        </p:nvSpPr>
        <p:spPr>
          <a:xfrm>
            <a:off x="854838" y="4031008"/>
            <a:ext cx="1170834" cy="264037"/>
          </a:xfrm>
          <a:prstGeom prst="rect">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54000" rIns="54000" rtlCol="0" anchor="ctr"/>
          <a:lstStyle/>
          <a:p>
            <a:pPr algn="ctr"/>
            <a:r>
              <a:rPr lang="en-US" sz="900" dirty="0" smtClean="0">
                <a:solidFill>
                  <a:schemeClr val="bg1"/>
                </a:solidFill>
              </a:rPr>
              <a:t>+/- working capital adjustment</a:t>
            </a:r>
            <a:endParaRPr lang="en-US" sz="900" dirty="0">
              <a:solidFill>
                <a:schemeClr val="bg1"/>
              </a:solidFill>
            </a:endParaRPr>
          </a:p>
        </p:txBody>
      </p:sp>
      <p:sp>
        <p:nvSpPr>
          <p:cNvPr id="34" name="Rectangle 22"/>
          <p:cNvSpPr>
            <a:spLocks/>
          </p:cNvSpPr>
          <p:nvPr/>
        </p:nvSpPr>
        <p:spPr>
          <a:xfrm>
            <a:off x="854838" y="4771538"/>
            <a:ext cx="1170834" cy="264037"/>
          </a:xfrm>
          <a:prstGeom prst="rect">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54000" rIns="54000" rtlCol="0" anchor="ctr"/>
          <a:lstStyle/>
          <a:p>
            <a:pPr algn="ctr"/>
            <a:r>
              <a:rPr lang="en-US" sz="900" dirty="0" smtClean="0">
                <a:solidFill>
                  <a:schemeClr val="bg1"/>
                </a:solidFill>
              </a:rPr>
              <a:t>other adjustments </a:t>
            </a:r>
            <a:r>
              <a:rPr lang="en-US" sz="700" dirty="0" smtClean="0">
                <a:solidFill>
                  <a:schemeClr val="bg1"/>
                </a:solidFill>
              </a:rPr>
              <a:t>(e.g. Capex backlog)</a:t>
            </a:r>
            <a:endParaRPr lang="en-US" sz="700" dirty="0">
              <a:solidFill>
                <a:schemeClr val="bg1"/>
              </a:solidFill>
            </a:endParaRPr>
          </a:p>
        </p:txBody>
      </p:sp>
      <p:sp>
        <p:nvSpPr>
          <p:cNvPr id="35" name="Rectangle 12"/>
          <p:cNvSpPr>
            <a:spLocks/>
          </p:cNvSpPr>
          <p:nvPr/>
        </p:nvSpPr>
        <p:spPr>
          <a:xfrm>
            <a:off x="854838" y="5428782"/>
            <a:ext cx="1170834" cy="470360"/>
          </a:xfrm>
          <a:prstGeom prst="rect">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smtClean="0">
                <a:solidFill>
                  <a:schemeClr val="bg1"/>
                </a:solidFill>
              </a:rPr>
              <a:t>Equity value</a:t>
            </a:r>
            <a:r>
              <a:rPr lang="en-US" sz="900" smtClean="0">
                <a:solidFill>
                  <a:schemeClr val="bg1"/>
                </a:solidFill>
              </a:rPr>
              <a:t>/ </a:t>
            </a:r>
            <a:r>
              <a:rPr lang="en-US" sz="900" b="1" dirty="0" smtClean="0">
                <a:solidFill>
                  <a:schemeClr val="bg1"/>
                </a:solidFill>
              </a:rPr>
              <a:t>Purchase price</a:t>
            </a:r>
            <a:endParaRPr lang="en-US" sz="900" b="1" dirty="0">
              <a:solidFill>
                <a:schemeClr val="bg1"/>
              </a:solidFill>
            </a:endParaRPr>
          </a:p>
        </p:txBody>
      </p:sp>
      <p:sp>
        <p:nvSpPr>
          <p:cNvPr id="36" name="Oval 31"/>
          <p:cNvSpPr/>
          <p:nvPr/>
        </p:nvSpPr>
        <p:spPr>
          <a:xfrm>
            <a:off x="562129" y="4090947"/>
            <a:ext cx="233472" cy="13201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800" b="1" dirty="0" smtClean="0">
                <a:solidFill>
                  <a:schemeClr val="bg1"/>
                </a:solidFill>
              </a:rPr>
              <a:t>+/-</a:t>
            </a:r>
            <a:endParaRPr lang="en-US" sz="800" b="1" dirty="0">
              <a:solidFill>
                <a:schemeClr val="bg1"/>
              </a:solidFill>
            </a:endParaRPr>
          </a:p>
        </p:txBody>
      </p:sp>
      <p:sp>
        <p:nvSpPr>
          <p:cNvPr id="37" name="Oval 31"/>
          <p:cNvSpPr/>
          <p:nvPr/>
        </p:nvSpPr>
        <p:spPr>
          <a:xfrm>
            <a:off x="562129" y="4851977"/>
            <a:ext cx="233472" cy="13201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800" b="1" dirty="0" smtClean="0">
                <a:solidFill>
                  <a:schemeClr val="bg1"/>
                </a:solidFill>
              </a:rPr>
              <a:t>+/-</a:t>
            </a:r>
            <a:endParaRPr lang="en-US" sz="800" b="1" dirty="0">
              <a:solidFill>
                <a:schemeClr val="bg1"/>
              </a:solidFill>
            </a:endParaRPr>
          </a:p>
        </p:txBody>
      </p:sp>
      <p:sp>
        <p:nvSpPr>
          <p:cNvPr id="38" name="Oval 31"/>
          <p:cNvSpPr/>
          <p:nvPr/>
        </p:nvSpPr>
        <p:spPr>
          <a:xfrm>
            <a:off x="562129" y="5560800"/>
            <a:ext cx="233472" cy="13201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800" b="1" dirty="0" smtClean="0">
                <a:solidFill>
                  <a:schemeClr val="bg1"/>
                </a:solidFill>
              </a:rPr>
              <a:t>=</a:t>
            </a:r>
            <a:endParaRPr lang="en-US" sz="800" b="1" dirty="0">
              <a:solidFill>
                <a:schemeClr val="bg1"/>
              </a:solidFill>
            </a:endParaRPr>
          </a:p>
        </p:txBody>
      </p:sp>
      <p:sp>
        <p:nvSpPr>
          <p:cNvPr id="39" name="Oval 31"/>
          <p:cNvSpPr/>
          <p:nvPr/>
        </p:nvSpPr>
        <p:spPr>
          <a:xfrm>
            <a:off x="562129" y="3359956"/>
            <a:ext cx="233472" cy="13201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800" b="1" dirty="0" smtClean="0">
                <a:solidFill>
                  <a:schemeClr val="bg1"/>
                </a:solidFill>
              </a:rPr>
              <a:t>+/-</a:t>
            </a:r>
            <a:endParaRPr lang="en-US" sz="800" b="1" dirty="0">
              <a:solidFill>
                <a:schemeClr val="bg1"/>
              </a:solidFill>
            </a:endParaRPr>
          </a:p>
        </p:txBody>
      </p:sp>
      <p:cxnSp>
        <p:nvCxnSpPr>
          <p:cNvPr id="41" name="Straight Arrow Connector 41"/>
          <p:cNvCxnSpPr>
            <a:stCxn id="40" idx="1"/>
            <a:endCxn id="23" idx="3"/>
          </p:cNvCxnSpPr>
          <p:nvPr/>
        </p:nvCxnSpPr>
        <p:spPr>
          <a:xfrm rot="10800000" flipV="1">
            <a:off x="2110854" y="2083696"/>
            <a:ext cx="427059" cy="495104"/>
          </a:xfrm>
          <a:prstGeom prst="bentConnector3">
            <a:avLst>
              <a:gd name="adj1" fmla="val 50000"/>
            </a:avLst>
          </a:prstGeom>
          <a:ln w="6350">
            <a:solidFill>
              <a:schemeClr val="accent4"/>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a:endCxn id="30" idx="3"/>
          </p:cNvCxnSpPr>
          <p:nvPr/>
        </p:nvCxnSpPr>
        <p:spPr>
          <a:xfrm flipH="1" flipV="1">
            <a:off x="2025672" y="4163026"/>
            <a:ext cx="585352" cy="573"/>
          </a:xfrm>
          <a:prstGeom prst="straightConnector1">
            <a:avLst/>
          </a:prstGeom>
          <a:ln w="6350">
            <a:solidFill>
              <a:schemeClr val="accent4"/>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3" name="Straight Arrow Connector 41"/>
          <p:cNvCxnSpPr>
            <a:endCxn id="34" idx="3"/>
          </p:cNvCxnSpPr>
          <p:nvPr/>
        </p:nvCxnSpPr>
        <p:spPr>
          <a:xfrm rot="10800000">
            <a:off x="2025672" y="4903558"/>
            <a:ext cx="4171096" cy="438828"/>
          </a:xfrm>
          <a:prstGeom prst="bentConnector3">
            <a:avLst>
              <a:gd name="adj1" fmla="val 94210"/>
            </a:avLst>
          </a:prstGeom>
          <a:ln w="6350">
            <a:solidFill>
              <a:schemeClr val="accent4"/>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5" name="Straight Arrow Connector 41"/>
          <p:cNvCxnSpPr/>
          <p:nvPr/>
        </p:nvCxnSpPr>
        <p:spPr>
          <a:xfrm flipH="1" flipV="1">
            <a:off x="2025672" y="3465780"/>
            <a:ext cx="585352" cy="572"/>
          </a:xfrm>
          <a:prstGeom prst="straightConnector1">
            <a:avLst/>
          </a:prstGeom>
          <a:ln w="6350">
            <a:solidFill>
              <a:schemeClr val="accent4"/>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nvGrpSpPr>
          <p:cNvPr id="5" name="Gruppieren 4"/>
          <p:cNvGrpSpPr/>
          <p:nvPr/>
        </p:nvGrpSpPr>
        <p:grpSpPr>
          <a:xfrm>
            <a:off x="2537912" y="1947564"/>
            <a:ext cx="6805473" cy="4083959"/>
            <a:chOff x="2537912" y="1947564"/>
            <a:chExt cx="6805473" cy="3960565"/>
          </a:xfrm>
        </p:grpSpPr>
        <p:sp>
          <p:nvSpPr>
            <p:cNvPr id="19" name="Rechteck 77"/>
            <p:cNvSpPr/>
            <p:nvPr/>
          </p:nvSpPr>
          <p:spPr>
            <a:xfrm>
              <a:off x="2537912" y="2475638"/>
              <a:ext cx="3219794" cy="1185027"/>
            </a:xfrm>
            <a:prstGeom prst="rect">
              <a:avLst/>
            </a:prstGeom>
            <a:solidFill>
              <a:srgbClr val="D9D9D9"/>
            </a:solidFill>
            <a:ln>
              <a:noFill/>
            </a:ln>
          </p:spPr>
          <p:style>
            <a:lnRef idx="2">
              <a:schemeClr val="accent4"/>
            </a:lnRef>
            <a:fillRef idx="1">
              <a:schemeClr val="lt1"/>
            </a:fillRef>
            <a:effectRef idx="0">
              <a:schemeClr val="accent4"/>
            </a:effectRef>
            <a:fontRef idx="minor">
              <a:schemeClr val="dk1"/>
            </a:fontRef>
          </p:style>
          <p:txBody>
            <a:bodyPr lIns="54000" tIns="36000" rIns="54000" bIns="54000" rtlCol="0" anchor="t"/>
            <a:lstStyle/>
            <a:p>
              <a:pPr marL="90488" indent="1588">
                <a:buClr>
                  <a:srgbClr val="97989A"/>
                </a:buClr>
                <a:buSzPct val="100000"/>
              </a:pPr>
              <a:r>
                <a:rPr lang="en-US" sz="900" b="1" dirty="0" smtClean="0">
                  <a:solidFill>
                    <a:srgbClr val="00338D"/>
                  </a:solidFill>
                  <a:latin typeface="Arial" pitchFamily="34" charset="0"/>
                  <a:cs typeface="Arial" pitchFamily="34" charset="0"/>
                </a:rPr>
                <a:t>Workbook "Financing"</a:t>
              </a:r>
              <a:endParaRPr lang="en-US" sz="900" b="1" dirty="0">
                <a:solidFill>
                  <a:srgbClr val="00338D"/>
                </a:solidFill>
                <a:latin typeface="Arial" pitchFamily="34" charset="0"/>
                <a:cs typeface="Arial" pitchFamily="34" charset="0"/>
              </a:endParaRPr>
            </a:p>
          </p:txBody>
        </p:sp>
        <p:sp>
          <p:nvSpPr>
            <p:cNvPr id="20" name="Rechteck 77"/>
            <p:cNvSpPr/>
            <p:nvPr/>
          </p:nvSpPr>
          <p:spPr>
            <a:xfrm>
              <a:off x="6123591" y="2970871"/>
              <a:ext cx="3219794" cy="1353031"/>
            </a:xfrm>
            <a:prstGeom prst="rect">
              <a:avLst/>
            </a:prstGeom>
            <a:solidFill>
              <a:srgbClr val="D9D9D9"/>
            </a:solidFill>
            <a:ln>
              <a:noFill/>
            </a:ln>
          </p:spPr>
          <p:style>
            <a:lnRef idx="2">
              <a:schemeClr val="accent4"/>
            </a:lnRef>
            <a:fillRef idx="1">
              <a:schemeClr val="lt1"/>
            </a:fillRef>
            <a:effectRef idx="0">
              <a:schemeClr val="accent4"/>
            </a:effectRef>
            <a:fontRef idx="minor">
              <a:schemeClr val="dk1"/>
            </a:fontRef>
          </p:style>
          <p:txBody>
            <a:bodyPr lIns="54000" tIns="36000" rIns="54000" bIns="54000" rtlCol="0" anchor="t"/>
            <a:lstStyle/>
            <a:p>
              <a:pPr marL="90488" indent="1588">
                <a:buClr>
                  <a:srgbClr val="97989A"/>
                </a:buClr>
                <a:buSzPct val="100000"/>
              </a:pPr>
              <a:r>
                <a:rPr lang="en-US" sz="900" b="1" dirty="0" smtClean="0">
                  <a:solidFill>
                    <a:srgbClr val="00338D"/>
                  </a:solidFill>
                  <a:latin typeface="Arial" pitchFamily="34" charset="0"/>
                  <a:cs typeface="Arial" pitchFamily="34" charset="0"/>
                </a:rPr>
                <a:t>Other Balance Sheet Items</a:t>
              </a:r>
              <a:endParaRPr lang="en-US" sz="900" b="1" dirty="0">
                <a:solidFill>
                  <a:srgbClr val="00338D"/>
                </a:solidFill>
                <a:latin typeface="Arial" pitchFamily="34" charset="0"/>
                <a:cs typeface="Arial" pitchFamily="34" charset="0"/>
              </a:endParaRPr>
            </a:p>
          </p:txBody>
        </p:sp>
        <p:sp>
          <p:nvSpPr>
            <p:cNvPr id="40" name="Rechteck 77"/>
            <p:cNvSpPr/>
            <p:nvPr/>
          </p:nvSpPr>
          <p:spPr>
            <a:xfrm>
              <a:off x="2537912" y="1947564"/>
              <a:ext cx="5561438" cy="264037"/>
            </a:xfrm>
            <a:prstGeom prst="rect">
              <a:avLst/>
            </a:prstGeom>
            <a:solidFill>
              <a:srgbClr val="D9D9D9"/>
            </a:solidFill>
            <a:ln>
              <a:noFill/>
            </a:ln>
          </p:spPr>
          <p:style>
            <a:lnRef idx="2">
              <a:schemeClr val="accent4"/>
            </a:lnRef>
            <a:fillRef idx="1">
              <a:schemeClr val="lt1"/>
            </a:fillRef>
            <a:effectRef idx="0">
              <a:schemeClr val="accent4"/>
            </a:effectRef>
            <a:fontRef idx="minor">
              <a:schemeClr val="dk1"/>
            </a:fontRef>
          </p:style>
          <p:txBody>
            <a:bodyPr lIns="54000" tIns="54000" rIns="54000" bIns="54000" rtlCol="0" anchor="t"/>
            <a:lstStyle/>
            <a:p>
              <a:pPr marL="90488" lvl="0" indent="1588">
                <a:spcBef>
                  <a:spcPts val="600"/>
                </a:spcBef>
                <a:buClr>
                  <a:srgbClr val="97989A"/>
                </a:buClr>
                <a:buSzPct val="100000"/>
                <a:defRPr/>
              </a:pPr>
              <a:r>
                <a:rPr lang="en-US" sz="900" b="1" dirty="0">
                  <a:solidFill>
                    <a:srgbClr val="00338D"/>
                  </a:solidFill>
                  <a:latin typeface="Arial" pitchFamily="34" charset="0"/>
                  <a:cs typeface="Arial" pitchFamily="34" charset="0"/>
                </a:rPr>
                <a:t>Profile of ”P&amp;L" and "Cash Flow"</a:t>
              </a:r>
              <a:endParaRPr lang="en-US" sz="900" dirty="0">
                <a:solidFill>
                  <a:srgbClr val="00338D"/>
                </a:solidFill>
                <a:latin typeface="Arial" pitchFamily="34" charset="0"/>
                <a:cs typeface="Arial" pitchFamily="34" charset="0"/>
              </a:endParaRPr>
            </a:p>
          </p:txBody>
        </p:sp>
        <p:cxnSp>
          <p:nvCxnSpPr>
            <p:cNvPr id="44" name="Straight Arrow Connector 41"/>
            <p:cNvCxnSpPr/>
            <p:nvPr/>
          </p:nvCxnSpPr>
          <p:spPr>
            <a:xfrm rot="10800000">
              <a:off x="5684528" y="3119842"/>
              <a:ext cx="512240" cy="556269"/>
            </a:xfrm>
            <a:prstGeom prst="bentConnector3">
              <a:avLst>
                <a:gd name="adj1" fmla="val 50000"/>
              </a:avLst>
            </a:prstGeom>
            <a:ln w="6350">
              <a:solidFill>
                <a:schemeClr val="accent4"/>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6" name="Rectangle 4"/>
            <p:cNvSpPr>
              <a:spLocks noChangeArrowheads="1"/>
            </p:cNvSpPr>
            <p:nvPr>
              <p:custDataLst>
                <p:tags r:id="rId1"/>
              </p:custDataLst>
            </p:nvPr>
          </p:nvSpPr>
          <p:spPr bwMode="gray">
            <a:xfrm>
              <a:off x="2611089" y="2648063"/>
              <a:ext cx="3073439" cy="943553"/>
            </a:xfrm>
            <a:prstGeom prst="rect">
              <a:avLst/>
            </a:prstGeom>
            <a:solidFill>
              <a:schemeClr val="accent4"/>
            </a:solidFill>
            <a:ln w="6350">
              <a:solidFill>
                <a:schemeClr val="accent4"/>
              </a:solidFill>
              <a:miter lim="800000"/>
              <a:headEnd/>
              <a:tailEnd/>
            </a:ln>
            <a:effectLst/>
          </p:spPr>
          <p:txBody>
            <a:bodyPr lIns="36000" tIns="36000" rIns="36000" bIns="36000" anchor="ctr" anchorCtr="1">
              <a:spAutoFit/>
            </a:bodyPr>
            <a:lstStyle/>
            <a:p>
              <a:pPr defTabSz="762000" eaLnBrk="0" hangingPunct="0">
                <a:spcBef>
                  <a:spcPts val="300"/>
                </a:spcBef>
                <a:buClr>
                  <a:srgbClr val="00338D"/>
                </a:buClr>
              </a:pPr>
              <a:r>
                <a:rPr lang="en-US" sz="800" b="1" dirty="0" smtClean="0">
                  <a:solidFill>
                    <a:schemeClr val="bg1"/>
                  </a:solidFill>
                </a:rPr>
                <a:t>Directly relevant to valuation: </a:t>
              </a:r>
              <a:r>
                <a:rPr lang="en-US" sz="800" dirty="0" smtClean="0">
                  <a:solidFill>
                    <a:schemeClr val="bg1"/>
                  </a:solidFill>
                </a:rPr>
                <a:t>Analysis of the balance sheet (and off-balance sheet circumstances) for financial debt and debt-like items; Market value of pension and financial liabilities.</a:t>
              </a:r>
            </a:p>
            <a:p>
              <a:pPr defTabSz="762000" eaLnBrk="0" hangingPunct="0">
                <a:spcBef>
                  <a:spcPts val="300"/>
                </a:spcBef>
                <a:buClr>
                  <a:srgbClr val="00338D"/>
                </a:buClr>
              </a:pPr>
              <a:r>
                <a:rPr lang="en-US" sz="800" b="1" dirty="0" smtClean="0">
                  <a:solidFill>
                    <a:schemeClr val="bg1"/>
                  </a:solidFill>
                </a:rPr>
                <a:t>Additional analyses (evaluation</a:t>
              </a:r>
              <a:r>
                <a:rPr lang="en-US" sz="800" b="1" baseline="0" dirty="0" smtClean="0">
                  <a:solidFill>
                    <a:schemeClr val="bg1"/>
                  </a:solidFill>
                </a:rPr>
                <a:t> of financial stability</a:t>
              </a:r>
              <a:r>
                <a:rPr lang="en-US" sz="800" b="1" dirty="0" smtClean="0">
                  <a:solidFill>
                    <a:schemeClr val="bg1"/>
                  </a:solidFill>
                </a:rPr>
                <a:t>):</a:t>
              </a:r>
            </a:p>
            <a:p>
              <a:pPr marL="216000" indent="-216000">
                <a:buClr>
                  <a:schemeClr val="bg1"/>
                </a:buClr>
                <a:buSzPct val="100000"/>
                <a:buFont typeface="Univers for KPMG Light" panose="020B0403020202020204" pitchFamily="34" charset="0"/>
                <a:buChar char="—"/>
                <a:defRPr/>
              </a:pPr>
              <a:r>
                <a:rPr lang="en-US" sz="800" dirty="0" smtClean="0">
                  <a:solidFill>
                    <a:schemeClr val="bg1"/>
                  </a:solidFill>
                </a:rPr>
                <a:t>Headroom (free credit limits)</a:t>
              </a:r>
            </a:p>
            <a:p>
              <a:pPr marL="216000" indent="-216000">
                <a:buClr>
                  <a:schemeClr val="bg1"/>
                </a:buClr>
                <a:buSzPct val="100000"/>
                <a:buFont typeface="Univers for KPMG Light" panose="020B0403020202020204" pitchFamily="34" charset="0"/>
                <a:buChar char="—"/>
                <a:defRPr/>
              </a:pPr>
              <a:r>
                <a:rPr lang="en-US" sz="800" dirty="0" smtClean="0">
                  <a:solidFill>
                    <a:schemeClr val="bg1"/>
                  </a:solidFill>
                </a:rPr>
                <a:t>Amount of loans with due dates</a:t>
              </a:r>
            </a:p>
            <a:p>
              <a:pPr marL="216000" indent="-216000">
                <a:buClr>
                  <a:schemeClr val="bg1"/>
                </a:buClr>
                <a:buSzPct val="100000"/>
                <a:buFont typeface="Univers for KPMG Light" panose="020B0403020202020204" pitchFamily="34" charset="0"/>
                <a:buChar char="—"/>
                <a:defRPr/>
              </a:pPr>
              <a:r>
                <a:rPr lang="en-US" sz="800" dirty="0" smtClean="0">
                  <a:solidFill>
                    <a:schemeClr val="bg1"/>
                  </a:solidFill>
                </a:rPr>
                <a:t>Leverage</a:t>
              </a:r>
              <a:endParaRPr lang="en-US" sz="800" dirty="0">
                <a:solidFill>
                  <a:schemeClr val="bg1"/>
                </a:solidFill>
              </a:endParaRPr>
            </a:p>
          </p:txBody>
        </p:sp>
        <p:sp>
          <p:nvSpPr>
            <p:cNvPr id="47" name="Rechteck 77"/>
            <p:cNvSpPr/>
            <p:nvPr/>
          </p:nvSpPr>
          <p:spPr>
            <a:xfrm>
              <a:off x="2537912" y="3729817"/>
              <a:ext cx="3219794" cy="1434385"/>
            </a:xfrm>
            <a:prstGeom prst="rect">
              <a:avLst/>
            </a:prstGeom>
            <a:solidFill>
              <a:srgbClr val="D9D9D9"/>
            </a:solidFill>
            <a:ln>
              <a:noFill/>
            </a:ln>
          </p:spPr>
          <p:style>
            <a:lnRef idx="2">
              <a:schemeClr val="accent4"/>
            </a:lnRef>
            <a:fillRef idx="1">
              <a:schemeClr val="lt1"/>
            </a:fillRef>
            <a:effectRef idx="0">
              <a:schemeClr val="accent4"/>
            </a:effectRef>
            <a:fontRef idx="minor">
              <a:schemeClr val="dk1"/>
            </a:fontRef>
          </p:style>
          <p:txBody>
            <a:bodyPr lIns="54000" tIns="36000" rIns="54000" bIns="54000" rtlCol="0" anchor="t"/>
            <a:lstStyle/>
            <a:p>
              <a:pPr marL="90488" lvl="0" indent="1588">
                <a:buClr>
                  <a:srgbClr val="97989A"/>
                </a:buClr>
                <a:buSzPct val="100000"/>
                <a:defRPr/>
              </a:pPr>
              <a:r>
                <a:rPr lang="en-US" sz="900" b="1" dirty="0" smtClean="0">
                  <a:solidFill>
                    <a:srgbClr val="00338D"/>
                  </a:solidFill>
                  <a:latin typeface="Arial" pitchFamily="34" charset="0"/>
                  <a:cs typeface="Arial" pitchFamily="34" charset="0"/>
                </a:rPr>
                <a:t>Workbook “Working Capital"</a:t>
              </a:r>
              <a:endParaRPr lang="en-US" sz="900" dirty="0" smtClean="0">
                <a:solidFill>
                  <a:srgbClr val="00338D"/>
                </a:solidFill>
                <a:latin typeface="Arial" pitchFamily="34" charset="0"/>
                <a:cs typeface="Arial" pitchFamily="34" charset="0"/>
              </a:endParaRPr>
            </a:p>
          </p:txBody>
        </p:sp>
        <p:sp>
          <p:nvSpPr>
            <p:cNvPr id="48" name="Rectangle 4"/>
            <p:cNvSpPr>
              <a:spLocks noChangeArrowheads="1"/>
            </p:cNvSpPr>
            <p:nvPr>
              <p:custDataLst>
                <p:tags r:id="rId2"/>
              </p:custDataLst>
            </p:nvPr>
          </p:nvSpPr>
          <p:spPr bwMode="gray">
            <a:xfrm>
              <a:off x="2611089" y="3896215"/>
              <a:ext cx="3073439" cy="1219644"/>
            </a:xfrm>
            <a:prstGeom prst="rect">
              <a:avLst/>
            </a:prstGeom>
            <a:solidFill>
              <a:schemeClr val="accent4"/>
            </a:solidFill>
            <a:ln w="6350">
              <a:solidFill>
                <a:schemeClr val="accent4"/>
              </a:solidFill>
              <a:miter lim="800000"/>
              <a:headEnd/>
              <a:tailEnd/>
            </a:ln>
            <a:effectLst/>
          </p:spPr>
          <p:txBody>
            <a:bodyPr lIns="36000" tIns="36000" rIns="36000" bIns="36000" anchor="ctr" anchorCtr="1">
              <a:spAutoFit/>
            </a:bodyPr>
            <a:lstStyle/>
            <a:p>
              <a:pPr defTabSz="762000" eaLnBrk="0" hangingPunct="0">
                <a:spcBef>
                  <a:spcPts val="300"/>
                </a:spcBef>
                <a:buClr>
                  <a:srgbClr val="00338D"/>
                </a:buClr>
              </a:pPr>
              <a:r>
                <a:rPr lang="en-US" sz="800" b="1" dirty="0">
                  <a:solidFill>
                    <a:schemeClr val="bg1"/>
                  </a:solidFill>
                </a:rPr>
                <a:t>Directly relevant to valuation: </a:t>
              </a:r>
              <a:r>
                <a:rPr lang="en-US" sz="800" dirty="0">
                  <a:solidFill>
                    <a:schemeClr val="bg1"/>
                  </a:solidFill>
                </a:rPr>
                <a:t>Determination of the average funds committed (purchase agreement: extent and definition for target WC); Drivers for future binding of funds (working capital days for DCF valuation model)</a:t>
              </a:r>
            </a:p>
            <a:p>
              <a:pPr defTabSz="762000" eaLnBrk="0" hangingPunct="0">
                <a:spcBef>
                  <a:spcPts val="300"/>
                </a:spcBef>
                <a:buClr>
                  <a:srgbClr val="00338D"/>
                </a:buClr>
              </a:pPr>
              <a:r>
                <a:rPr lang="en-US" sz="800" b="1" dirty="0">
                  <a:solidFill>
                    <a:schemeClr val="bg1"/>
                  </a:solidFill>
                </a:rPr>
                <a:t>Additional analyses (partially relevant for </a:t>
              </a:r>
              <a:r>
                <a:rPr lang="en-US" sz="800" b="1" dirty="0" smtClean="0">
                  <a:solidFill>
                    <a:schemeClr val="bg1"/>
                  </a:solidFill>
                </a:rPr>
                <a:t>valuation/financing)</a:t>
              </a:r>
            </a:p>
            <a:p>
              <a:pPr marL="216000" lvl="1" indent="-216000">
                <a:spcBef>
                  <a:spcPts val="100"/>
                </a:spcBef>
                <a:buClr>
                  <a:schemeClr val="bg1"/>
                </a:buClr>
                <a:buSzPct val="100000"/>
                <a:buFont typeface="Univers for KPMG Light" panose="020B0403020202020204" pitchFamily="34" charset="0"/>
                <a:buChar char="—"/>
                <a:defRPr/>
              </a:pPr>
              <a:r>
                <a:rPr lang="en-US" sz="800" dirty="0">
                  <a:solidFill>
                    <a:schemeClr val="bg1"/>
                  </a:solidFill>
                </a:rPr>
                <a:t>Seasonality (</a:t>
              </a:r>
              <a:r>
                <a:rPr lang="en-US" sz="800" dirty="0">
                  <a:solidFill>
                    <a:schemeClr val="bg1"/>
                  </a:solidFill>
                  <a:sym typeface="Wingdings" panose="05000000000000000000" pitchFamily="2" charset="2"/>
                </a:rPr>
                <a:t></a:t>
              </a:r>
              <a:r>
                <a:rPr lang="en-US" sz="800" dirty="0">
                  <a:solidFill>
                    <a:schemeClr val="bg1"/>
                  </a:solidFill>
                </a:rPr>
                <a:t> financing headroom required)</a:t>
              </a:r>
            </a:p>
            <a:p>
              <a:pPr marL="216000" lvl="1" indent="-216000">
                <a:spcBef>
                  <a:spcPts val="100"/>
                </a:spcBef>
                <a:buClr>
                  <a:schemeClr val="bg1"/>
                </a:buClr>
                <a:buSzPct val="100000"/>
                <a:buFont typeface="Univers for KPMG Light" panose="020B0403020202020204" pitchFamily="34" charset="0"/>
                <a:buChar char="—"/>
                <a:defRPr/>
              </a:pPr>
              <a:r>
                <a:rPr lang="en-US" sz="800" dirty="0">
                  <a:solidFill>
                    <a:schemeClr val="bg1"/>
                  </a:solidFill>
                </a:rPr>
                <a:t>Special effects (dependent on business model, balancing policy, factoring &amp;</a:t>
              </a:r>
              <a:r>
                <a:rPr lang="en-US" sz="800" dirty="0" smtClean="0">
                  <a:solidFill>
                    <a:schemeClr val="bg1"/>
                  </a:solidFill>
                </a:rPr>
                <a:t> </a:t>
              </a:r>
              <a:r>
                <a:rPr lang="en-US" sz="800" dirty="0">
                  <a:solidFill>
                    <a:schemeClr val="bg1"/>
                  </a:solidFill>
                </a:rPr>
                <a:t>such) </a:t>
              </a:r>
              <a:r>
                <a:rPr lang="en-US" sz="800" dirty="0" smtClean="0">
                  <a:solidFill>
                    <a:schemeClr val="bg1"/>
                  </a:solidFill>
                  <a:sym typeface="Wingdings" panose="05000000000000000000" pitchFamily="2" charset="2"/>
                </a:rPr>
                <a:t></a:t>
              </a:r>
              <a:r>
                <a:rPr lang="en-US" sz="800" dirty="0" smtClean="0">
                  <a:solidFill>
                    <a:schemeClr val="bg1"/>
                  </a:solidFill>
                </a:rPr>
                <a:t> </a:t>
              </a:r>
              <a:r>
                <a:rPr lang="en-US" sz="800" dirty="0">
                  <a:solidFill>
                    <a:schemeClr val="bg1"/>
                  </a:solidFill>
                </a:rPr>
                <a:t>if necessary consider in valuation</a:t>
              </a:r>
            </a:p>
            <a:p>
              <a:pPr marL="216000" lvl="1" indent="-216000">
                <a:spcBef>
                  <a:spcPts val="100"/>
                </a:spcBef>
                <a:buClr>
                  <a:schemeClr val="bg1"/>
                </a:buClr>
                <a:buSzPct val="100000"/>
                <a:buFont typeface="Univers for KPMG Light" panose="020B0403020202020204" pitchFamily="34" charset="0"/>
                <a:buChar char="—"/>
                <a:defRPr/>
              </a:pPr>
              <a:r>
                <a:rPr lang="en-US" sz="800" dirty="0">
                  <a:solidFill>
                    <a:schemeClr val="bg1"/>
                  </a:solidFill>
                </a:rPr>
                <a:t>Balance sheet valuation issues and PPA subjects</a:t>
              </a:r>
            </a:p>
          </p:txBody>
        </p:sp>
        <p:sp>
          <p:nvSpPr>
            <p:cNvPr id="49" name="Rectangle 4"/>
            <p:cNvSpPr>
              <a:spLocks noChangeArrowheads="1"/>
            </p:cNvSpPr>
            <p:nvPr>
              <p:custDataLst>
                <p:tags r:id="rId3"/>
              </p:custDataLst>
            </p:nvPr>
          </p:nvSpPr>
          <p:spPr bwMode="gray">
            <a:xfrm>
              <a:off x="6196768" y="3144638"/>
              <a:ext cx="3073439" cy="1062943"/>
            </a:xfrm>
            <a:prstGeom prst="rect">
              <a:avLst/>
            </a:prstGeom>
            <a:solidFill>
              <a:schemeClr val="accent4"/>
            </a:solidFill>
            <a:ln w="6350">
              <a:solidFill>
                <a:schemeClr val="accent4"/>
              </a:solidFill>
              <a:miter lim="800000"/>
              <a:headEnd/>
              <a:tailEnd/>
            </a:ln>
            <a:effectLst/>
          </p:spPr>
          <p:txBody>
            <a:bodyPr lIns="36000" tIns="36000" rIns="36000" bIns="36000" anchor="ctr" anchorCtr="1">
              <a:spAutoFit/>
            </a:bodyPr>
            <a:lstStyle/>
            <a:p>
              <a:pPr defTabSz="762000" eaLnBrk="0" hangingPunct="0">
                <a:spcBef>
                  <a:spcPts val="300"/>
                </a:spcBef>
                <a:buClr>
                  <a:srgbClr val="00338D"/>
                </a:buClr>
              </a:pPr>
              <a:r>
                <a:rPr lang="en-US" sz="800" b="1" dirty="0" smtClean="0">
                  <a:solidFill>
                    <a:schemeClr val="bg1"/>
                  </a:solidFill>
                </a:rPr>
                <a:t>Directly relevant to valuation: </a:t>
              </a:r>
              <a:r>
                <a:rPr lang="en-US" sz="800" dirty="0" smtClean="0">
                  <a:solidFill>
                    <a:schemeClr val="bg1"/>
                  </a:solidFill>
                </a:rPr>
                <a:t>”Sorting" of the other balance sheet items into debt-like items (e.g. differentiation of interest bearing and non interest bearing other liabilities) or working capital (e.g. provisions for outstanding invoices)</a:t>
              </a:r>
            </a:p>
            <a:p>
              <a:pPr defTabSz="762000" eaLnBrk="0" hangingPunct="0">
                <a:spcBef>
                  <a:spcPts val="300"/>
                </a:spcBef>
                <a:buClr>
                  <a:srgbClr val="00338D"/>
                </a:buClr>
              </a:pPr>
              <a:r>
                <a:rPr lang="en-US" sz="800" b="1" dirty="0" smtClean="0">
                  <a:solidFill>
                    <a:schemeClr val="bg1"/>
                  </a:solidFill>
                </a:rPr>
                <a:t>Additional analyses</a:t>
              </a:r>
            </a:p>
            <a:p>
              <a:pPr marL="216000" indent="-216000">
                <a:buClr>
                  <a:schemeClr val="bg1"/>
                </a:buClr>
                <a:buSzPct val="100000"/>
                <a:buFont typeface="Univers for KPMG Light" panose="020B0403020202020204" pitchFamily="34" charset="0"/>
                <a:buChar char="—"/>
                <a:defRPr/>
              </a:pPr>
              <a:r>
                <a:rPr lang="en-US" sz="800" dirty="0" smtClean="0">
                  <a:solidFill>
                    <a:schemeClr val="bg1"/>
                  </a:solidFill>
                </a:rPr>
                <a:t>Understanding of cash flow and/or result effects in connection with changes in other balance sheet items</a:t>
              </a:r>
            </a:p>
            <a:p>
              <a:pPr marL="216000" indent="-216000">
                <a:buClr>
                  <a:schemeClr val="bg1"/>
                </a:buClr>
                <a:buSzPct val="100000"/>
                <a:buFont typeface="Univers for KPMG Light" panose="020B0403020202020204" pitchFamily="34" charset="0"/>
                <a:buChar char="—"/>
                <a:defRPr/>
              </a:pPr>
              <a:r>
                <a:rPr lang="en-US" sz="800" dirty="0" smtClean="0">
                  <a:solidFill>
                    <a:schemeClr val="bg1"/>
                  </a:solidFill>
                </a:rPr>
                <a:t>”Completeness check" for net debt and WC analysis</a:t>
              </a:r>
              <a:endParaRPr lang="en-US" sz="800" dirty="0">
                <a:solidFill>
                  <a:schemeClr val="bg1"/>
                </a:solidFill>
              </a:endParaRPr>
            </a:p>
          </p:txBody>
        </p:sp>
        <p:cxnSp>
          <p:nvCxnSpPr>
            <p:cNvPr id="53" name="Straight Arrow Connector 41"/>
            <p:cNvCxnSpPr/>
            <p:nvPr/>
          </p:nvCxnSpPr>
          <p:spPr>
            <a:xfrm rot="10800000" flipV="1">
              <a:off x="5684528" y="3676109"/>
              <a:ext cx="512240" cy="829929"/>
            </a:xfrm>
            <a:prstGeom prst="bentConnector3">
              <a:avLst>
                <a:gd name="adj1" fmla="val 50000"/>
              </a:avLst>
            </a:prstGeom>
            <a:ln w="6350">
              <a:solidFill>
                <a:schemeClr val="accent4"/>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52" name="Rechteck 77"/>
            <p:cNvSpPr/>
            <p:nvPr/>
          </p:nvSpPr>
          <p:spPr>
            <a:xfrm>
              <a:off x="6123591" y="4619036"/>
              <a:ext cx="3219794" cy="1289093"/>
            </a:xfrm>
            <a:prstGeom prst="rect">
              <a:avLst/>
            </a:prstGeom>
            <a:solidFill>
              <a:srgbClr val="D9D9D9"/>
            </a:solidFill>
            <a:ln>
              <a:noFill/>
            </a:ln>
          </p:spPr>
          <p:style>
            <a:lnRef idx="2">
              <a:schemeClr val="accent4"/>
            </a:lnRef>
            <a:fillRef idx="1">
              <a:schemeClr val="lt1"/>
            </a:fillRef>
            <a:effectRef idx="0">
              <a:schemeClr val="accent4"/>
            </a:effectRef>
            <a:fontRef idx="minor">
              <a:schemeClr val="dk1"/>
            </a:fontRef>
          </p:style>
          <p:txBody>
            <a:bodyPr lIns="54000" tIns="36000" rIns="54000" bIns="54000" rtlCol="0" anchor="t"/>
            <a:lstStyle/>
            <a:p>
              <a:pPr marL="90488" indent="1588">
                <a:buClr>
                  <a:srgbClr val="97989A"/>
                </a:buClr>
                <a:buSzPct val="100000"/>
              </a:pPr>
              <a:r>
                <a:rPr lang="en-US" sz="900" b="1" dirty="0" smtClean="0">
                  <a:solidFill>
                    <a:srgbClr val="00338D"/>
                  </a:solidFill>
                  <a:latin typeface="Arial" pitchFamily="34" charset="0"/>
                  <a:cs typeface="Arial" pitchFamily="34" charset="0"/>
                </a:rPr>
                <a:t>Workbook “investments"</a:t>
              </a:r>
              <a:endParaRPr lang="en-US" sz="900" b="1" dirty="0">
                <a:solidFill>
                  <a:srgbClr val="00338D"/>
                </a:solidFill>
                <a:latin typeface="Arial" pitchFamily="34" charset="0"/>
                <a:cs typeface="Arial" pitchFamily="34" charset="0"/>
              </a:endParaRPr>
            </a:p>
          </p:txBody>
        </p:sp>
        <p:sp>
          <p:nvSpPr>
            <p:cNvPr id="60" name="Rectangle 4"/>
            <p:cNvSpPr>
              <a:spLocks noChangeArrowheads="1"/>
            </p:cNvSpPr>
            <p:nvPr>
              <p:custDataLst>
                <p:tags r:id="rId4"/>
              </p:custDataLst>
            </p:nvPr>
          </p:nvSpPr>
          <p:spPr bwMode="gray">
            <a:xfrm>
              <a:off x="6196768" y="4870611"/>
              <a:ext cx="3073439" cy="943553"/>
            </a:xfrm>
            <a:prstGeom prst="rect">
              <a:avLst/>
            </a:prstGeom>
            <a:solidFill>
              <a:schemeClr val="accent4"/>
            </a:solidFill>
            <a:ln w="6350">
              <a:solidFill>
                <a:schemeClr val="accent4"/>
              </a:solidFill>
              <a:miter lim="800000"/>
              <a:headEnd/>
              <a:tailEnd/>
            </a:ln>
            <a:effectLst/>
          </p:spPr>
          <p:txBody>
            <a:bodyPr wrap="square" lIns="36000" tIns="36000" rIns="36000" bIns="36000" anchor="ctr" anchorCtr="1">
              <a:spAutoFit/>
            </a:bodyPr>
            <a:lstStyle/>
            <a:p>
              <a:pPr defTabSz="762000" eaLnBrk="0" hangingPunct="0">
                <a:spcBef>
                  <a:spcPts val="300"/>
                </a:spcBef>
                <a:buClr>
                  <a:srgbClr val="00338D"/>
                </a:buClr>
              </a:pPr>
              <a:r>
                <a:rPr lang="en-US" sz="800" b="1" dirty="0">
                  <a:solidFill>
                    <a:schemeClr val="bg1"/>
                  </a:solidFill>
                </a:rPr>
                <a:t>Directly relevant to valuation: </a:t>
              </a:r>
              <a:r>
                <a:rPr lang="en-US" sz="800" dirty="0">
                  <a:solidFill>
                    <a:schemeClr val="bg1"/>
                  </a:solidFill>
                </a:rPr>
                <a:t>Capex requirements and maintenance costs (in comparison to depreciation, as well as investment and maintenance backlog if necessary)</a:t>
              </a:r>
            </a:p>
            <a:p>
              <a:pPr defTabSz="762000" eaLnBrk="0" hangingPunct="0">
                <a:spcBef>
                  <a:spcPts val="300"/>
                </a:spcBef>
                <a:buClr>
                  <a:srgbClr val="00338D"/>
                </a:buClr>
              </a:pPr>
              <a:r>
                <a:rPr lang="en-US" sz="800" b="1" dirty="0" smtClean="0">
                  <a:solidFill>
                    <a:schemeClr val="bg1"/>
                  </a:solidFill>
                </a:rPr>
                <a:t>Additional </a:t>
              </a:r>
              <a:r>
                <a:rPr lang="en-US" sz="800" b="1" dirty="0">
                  <a:solidFill>
                    <a:schemeClr val="bg1"/>
                  </a:solidFill>
                </a:rPr>
                <a:t>analyses (understanding of business model): </a:t>
              </a:r>
            </a:p>
            <a:p>
              <a:pPr marL="216000" indent="-216000">
                <a:buClr>
                  <a:schemeClr val="bg1"/>
                </a:buClr>
                <a:buSzPct val="100000"/>
                <a:buFont typeface="Univers for KPMG Light" panose="020B0403020202020204" pitchFamily="34" charset="0"/>
                <a:buChar char="—"/>
                <a:defRPr/>
              </a:pPr>
              <a:r>
                <a:rPr lang="en-US" sz="800" dirty="0">
                  <a:solidFill>
                    <a:schemeClr val="bg1"/>
                  </a:solidFill>
                </a:rPr>
                <a:t>Capacity and </a:t>
              </a:r>
              <a:r>
                <a:rPr lang="en-US" sz="800" dirty="0" smtClean="0">
                  <a:solidFill>
                    <a:schemeClr val="bg1"/>
                  </a:solidFill>
                </a:rPr>
                <a:t>utilization, </a:t>
              </a:r>
              <a:r>
                <a:rPr lang="en-US" sz="800" dirty="0">
                  <a:solidFill>
                    <a:schemeClr val="bg1"/>
                  </a:solidFill>
                </a:rPr>
                <a:t>state of technology</a:t>
              </a:r>
            </a:p>
            <a:p>
              <a:pPr marL="216000" indent="-216000">
                <a:buClr>
                  <a:schemeClr val="bg1"/>
                </a:buClr>
                <a:buSzPct val="100000"/>
                <a:buFont typeface="Univers for KPMG Light" panose="020B0403020202020204" pitchFamily="34" charset="0"/>
                <a:buChar char="—"/>
                <a:defRPr/>
              </a:pPr>
              <a:r>
                <a:rPr lang="en-US" sz="800" dirty="0">
                  <a:solidFill>
                    <a:schemeClr val="bg1"/>
                  </a:solidFill>
                </a:rPr>
                <a:t>Change of location/”Manufacturing footprint"</a:t>
              </a:r>
            </a:p>
            <a:p>
              <a:pPr marL="216000" indent="-216000">
                <a:buClr>
                  <a:schemeClr val="bg1"/>
                </a:buClr>
                <a:buSzPct val="100000"/>
                <a:buFont typeface="Univers for KPMG Light" panose="020B0403020202020204" pitchFamily="34" charset="0"/>
                <a:buChar char="—"/>
                <a:defRPr/>
              </a:pPr>
              <a:r>
                <a:rPr lang="en-US" sz="800" dirty="0">
                  <a:solidFill>
                    <a:schemeClr val="bg1"/>
                  </a:solidFill>
                </a:rPr>
                <a:t>Market value (PPA) and impairment needs</a:t>
              </a:r>
            </a:p>
          </p:txBody>
        </p:sp>
      </p:grpSp>
      <p:grpSp>
        <p:nvGrpSpPr>
          <p:cNvPr id="50" name="Gruppieren 49"/>
          <p:cNvGrpSpPr/>
          <p:nvPr/>
        </p:nvGrpSpPr>
        <p:grpSpPr>
          <a:xfrm>
            <a:off x="488950" y="1422400"/>
            <a:ext cx="8928100" cy="398648"/>
            <a:chOff x="272480" y="1196752"/>
            <a:chExt cx="9360470" cy="432048"/>
          </a:xfrm>
        </p:grpSpPr>
        <p:sp>
          <p:nvSpPr>
            <p:cNvPr id="51" name="Textfeld 23"/>
            <p:cNvSpPr txBox="1"/>
            <p:nvPr/>
          </p:nvSpPr>
          <p:spPr>
            <a:xfrm>
              <a:off x="272480" y="1196752"/>
              <a:ext cx="1460045" cy="432048"/>
            </a:xfrm>
            <a:prstGeom prst="rect">
              <a:avLst/>
            </a:prstGeom>
            <a:solidFill>
              <a:schemeClr val="accent1"/>
            </a:solidFill>
            <a:ln w="6350">
              <a:noFill/>
            </a:ln>
          </p:spPr>
          <p:txBody>
            <a:bodyPr wrap="none" lIns="54000" tIns="54000" rIns="54000" bIns="54000" rtlCol="0" anchor="t">
              <a:noAutofit/>
            </a:bodyPr>
            <a:lstStyle/>
            <a:p>
              <a:pPr marL="1611313" lvl="0" indent="-1611313" defTabSz="762000">
                <a:lnSpc>
                  <a:spcPct val="95000"/>
                </a:lnSpc>
                <a:spcBef>
                  <a:spcPct val="60000"/>
                </a:spcBef>
                <a:buClr>
                  <a:srgbClr val="000066"/>
                </a:buClr>
              </a:pPr>
              <a:r>
                <a:rPr lang="en-US" sz="1600" b="1" dirty="0" smtClean="0">
                  <a:solidFill>
                    <a:schemeClr val="bg1"/>
                  </a:solidFill>
                  <a:latin typeface="KPMG Light" panose="020B0403030202040204" pitchFamily="34" charset="0"/>
                </a:rPr>
                <a:t>Challenge:</a:t>
              </a:r>
              <a:endParaRPr lang="en-US" sz="1200" i="1" dirty="0" smtClean="0">
                <a:solidFill>
                  <a:schemeClr val="bg1"/>
                </a:solidFill>
                <a:latin typeface="KPMG Light" panose="020B0403030202040204" pitchFamily="34" charset="0"/>
                <a:cs typeface="Arial" pitchFamily="34" charset="0"/>
              </a:endParaRPr>
            </a:p>
          </p:txBody>
        </p:sp>
        <p:sp>
          <p:nvSpPr>
            <p:cNvPr id="54" name="Textfeld 23"/>
            <p:cNvSpPr txBox="1"/>
            <p:nvPr/>
          </p:nvSpPr>
          <p:spPr>
            <a:xfrm>
              <a:off x="1732525" y="1196752"/>
              <a:ext cx="7900425" cy="432048"/>
            </a:xfrm>
            <a:prstGeom prst="rect">
              <a:avLst/>
            </a:prstGeom>
            <a:solidFill>
              <a:schemeClr val="accent3"/>
            </a:solidFill>
            <a:ln w="6350">
              <a:noFill/>
            </a:ln>
          </p:spPr>
          <p:txBody>
            <a:bodyPr wrap="square" lIns="54000" tIns="54000" rIns="54000" bIns="54000" rtlCol="0" anchor="ctr">
              <a:noAutofit/>
            </a:bodyPr>
            <a:lstStyle/>
            <a:p>
              <a:pPr lvl="0" defTabSz="762000">
                <a:lnSpc>
                  <a:spcPct val="95000"/>
                </a:lnSpc>
                <a:spcBef>
                  <a:spcPct val="60000"/>
                </a:spcBef>
                <a:buClr>
                  <a:srgbClr val="000066"/>
                </a:buClr>
              </a:pPr>
              <a:r>
                <a:rPr lang="en-US" sz="900" b="1" dirty="0">
                  <a:solidFill>
                    <a:schemeClr val="bg1"/>
                  </a:solidFill>
                </a:rPr>
                <a:t>Linking the balance sheet analysis to cash flow (balance sheet movements) and P&amp;L analysis (e.g. changes in provisions or inventory valuation </a:t>
              </a:r>
              <a:r>
                <a:rPr lang="en-US" sz="900" b="1" dirty="0">
                  <a:solidFill>
                    <a:schemeClr val="bg1"/>
                  </a:solidFill>
                  <a:sym typeface="Wingdings" panose="05000000000000000000" pitchFamily="2" charset="2"/>
                </a:rPr>
                <a:t></a:t>
              </a:r>
              <a:r>
                <a:rPr lang="en-US" sz="900" b="1" dirty="0">
                  <a:solidFill>
                    <a:schemeClr val="bg1"/>
                  </a:solidFill>
                </a:rPr>
                <a:t> EBITDA adjustments).</a:t>
              </a:r>
            </a:p>
          </p:txBody>
        </p:sp>
      </p:grpSp>
    </p:spTree>
    <p:extLst>
      <p:ext uri="{BB962C8B-B14F-4D97-AF65-F5344CB8AC3E}">
        <p14:creationId xmlns:p14="http://schemas.microsoft.com/office/powerpoint/2010/main" val="416819581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a:t>Financing (Planning) </a:t>
            </a:r>
          </a:p>
        </p:txBody>
      </p:sp>
      <p:sp>
        <p:nvSpPr>
          <p:cNvPr id="4" name="Titel 3"/>
          <p:cNvSpPr>
            <a:spLocks noGrp="1"/>
          </p:cNvSpPr>
          <p:nvPr>
            <p:ph type="title"/>
          </p:nvPr>
        </p:nvSpPr>
        <p:spPr/>
        <p:txBody>
          <a:bodyPr/>
          <a:lstStyle/>
          <a:p>
            <a:r>
              <a:rPr lang="en-US" dirty="0"/>
              <a:t>Overview </a:t>
            </a:r>
            <a:r>
              <a:rPr lang="en-US" dirty="0" smtClean="0"/>
              <a:t>(3/5) </a:t>
            </a:r>
            <a:r>
              <a:rPr lang="en-US" dirty="0"/>
              <a:t>– </a:t>
            </a:r>
            <a:r>
              <a:rPr lang="en-US" dirty="0" smtClean="0"/>
              <a:t>Flow diagram</a:t>
            </a:r>
            <a:endParaRPr lang="en-US" dirty="0"/>
          </a:p>
        </p:txBody>
      </p:sp>
      <p:sp>
        <p:nvSpPr>
          <p:cNvPr id="80" name="Rechteck 79"/>
          <p:cNvSpPr/>
          <p:nvPr/>
        </p:nvSpPr>
        <p:spPr>
          <a:xfrm>
            <a:off x="8176921" y="2102951"/>
            <a:ext cx="343704" cy="323837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lIns="54000" tIns="54000" rIns="54000" bIns="54000" rtlCol="0" anchor="ctr"/>
          <a:lstStyle/>
          <a:p>
            <a:pPr algn="ctr"/>
            <a:r>
              <a:rPr lang="en-US" sz="900" b="1" dirty="0" smtClean="0"/>
              <a:t>Core statement/Conclusive valuation</a:t>
            </a:r>
            <a:endParaRPr lang="en-US" sz="900" b="1" dirty="0"/>
          </a:p>
        </p:txBody>
      </p:sp>
      <p:sp>
        <p:nvSpPr>
          <p:cNvPr id="128" name="Pfeil nach rechts 127"/>
          <p:cNvSpPr/>
          <p:nvPr/>
        </p:nvSpPr>
        <p:spPr>
          <a:xfrm>
            <a:off x="7635538" y="2571993"/>
            <a:ext cx="249161" cy="2304256"/>
          </a:xfrm>
          <a:prstGeom prst="rightArrow">
            <a:avLst>
              <a:gd name="adj1" fmla="val 100000"/>
              <a:gd name="adj2" fmla="val 100000"/>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vert="wordArtVert" rtlCol="0" anchor="ctr"/>
          <a:lstStyle/>
          <a:p>
            <a:pPr algn="ctr"/>
            <a:endParaRPr lang="en-US" sz="900" b="1" dirty="0" smtClean="0"/>
          </a:p>
        </p:txBody>
      </p:sp>
      <p:sp>
        <p:nvSpPr>
          <p:cNvPr id="134" name="Rechteck 133"/>
          <p:cNvSpPr/>
          <p:nvPr/>
        </p:nvSpPr>
        <p:spPr>
          <a:xfrm>
            <a:off x="497742" y="5762303"/>
            <a:ext cx="1080516" cy="25908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900" dirty="0" smtClean="0">
                <a:solidFill>
                  <a:schemeClr val="bg1"/>
                </a:solidFill>
              </a:rPr>
              <a:t>Scope of the workbooks </a:t>
            </a:r>
            <a:endParaRPr lang="en-US" sz="900" dirty="0">
              <a:solidFill>
                <a:schemeClr val="bg1"/>
              </a:solidFill>
            </a:endParaRPr>
          </a:p>
        </p:txBody>
      </p:sp>
      <p:grpSp>
        <p:nvGrpSpPr>
          <p:cNvPr id="45" name="Group 92"/>
          <p:cNvGrpSpPr>
            <a:grpSpLocks/>
          </p:cNvGrpSpPr>
          <p:nvPr>
            <p:custDataLst>
              <p:tags r:id="rId1"/>
            </p:custDataLst>
          </p:nvPr>
        </p:nvGrpSpPr>
        <p:grpSpPr bwMode="gray">
          <a:xfrm>
            <a:off x="2464550" y="2103942"/>
            <a:ext cx="3324590" cy="3240360"/>
            <a:chOff x="1125" y="434"/>
            <a:chExt cx="1088" cy="1088"/>
          </a:xfrm>
          <a:solidFill>
            <a:srgbClr val="BFDEE4"/>
          </a:solidFill>
        </p:grpSpPr>
        <p:grpSp>
          <p:nvGrpSpPr>
            <p:cNvPr id="46" name="Group 31"/>
            <p:cNvGrpSpPr>
              <a:grpSpLocks/>
            </p:cNvGrpSpPr>
            <p:nvPr/>
          </p:nvGrpSpPr>
          <p:grpSpPr bwMode="gray">
            <a:xfrm>
              <a:off x="1125" y="1115"/>
              <a:ext cx="433" cy="406"/>
              <a:chOff x="2984" y="3273"/>
              <a:chExt cx="649" cy="609"/>
            </a:xfrm>
            <a:grpFill/>
          </p:grpSpPr>
          <p:sp>
            <p:nvSpPr>
              <p:cNvPr id="71" name="Freeform 32"/>
              <p:cNvSpPr>
                <a:spLocks/>
              </p:cNvSpPr>
              <p:nvPr/>
            </p:nvSpPr>
            <p:spPr bwMode="gray">
              <a:xfrm rot="16200000">
                <a:off x="3004" y="3253"/>
                <a:ext cx="609" cy="649"/>
              </a:xfrm>
              <a:custGeom>
                <a:avLst/>
                <a:gdLst/>
                <a:ahLst/>
                <a:cxnLst>
                  <a:cxn ang="0">
                    <a:pos x="1610" y="0"/>
                  </a:cxn>
                  <a:cxn ang="0">
                    <a:pos x="0" y="0"/>
                  </a:cxn>
                  <a:cxn ang="0">
                    <a:pos x="0" y="1462"/>
                  </a:cxn>
                  <a:cxn ang="0">
                    <a:pos x="576" y="1504"/>
                  </a:cxn>
                  <a:cxn ang="0">
                    <a:pos x="682" y="1782"/>
                  </a:cxn>
                  <a:cxn ang="0">
                    <a:pos x="960" y="1676"/>
                  </a:cxn>
                  <a:cxn ang="0">
                    <a:pos x="960" y="1504"/>
                  </a:cxn>
                  <a:cxn ang="0">
                    <a:pos x="1536" y="1536"/>
                  </a:cxn>
                  <a:cxn ang="0">
                    <a:pos x="1536" y="1536"/>
                  </a:cxn>
                  <a:cxn ang="0">
                    <a:pos x="1536" y="1536"/>
                  </a:cxn>
                  <a:cxn ang="0">
                    <a:pos x="1568" y="960"/>
                  </a:cxn>
                  <a:cxn ang="0">
                    <a:pos x="1290" y="854"/>
                  </a:cxn>
                  <a:cxn ang="0">
                    <a:pos x="1397" y="576"/>
                  </a:cxn>
                  <a:cxn ang="0">
                    <a:pos x="1568" y="576"/>
                  </a:cxn>
                  <a:cxn ang="0">
                    <a:pos x="1610" y="0"/>
                  </a:cxn>
                </a:cxnLst>
                <a:rect l="0" t="0" r="r" b="b"/>
                <a:pathLst>
                  <a:path w="1718" h="1829">
                    <a:moveTo>
                      <a:pt x="1610" y="0"/>
                    </a:moveTo>
                    <a:lnTo>
                      <a:pt x="0" y="0"/>
                    </a:lnTo>
                    <a:lnTo>
                      <a:pt x="0" y="1462"/>
                    </a:lnTo>
                    <a:cubicBezTo>
                      <a:pt x="182" y="1354"/>
                      <a:pt x="412" y="1371"/>
                      <a:pt x="576" y="1504"/>
                    </a:cubicBezTo>
                    <a:cubicBezTo>
                      <a:pt x="529" y="1610"/>
                      <a:pt x="576" y="1735"/>
                      <a:pt x="682" y="1782"/>
                    </a:cubicBezTo>
                    <a:cubicBezTo>
                      <a:pt x="788" y="1829"/>
                      <a:pt x="913" y="1782"/>
                      <a:pt x="960" y="1676"/>
                    </a:cubicBezTo>
                    <a:cubicBezTo>
                      <a:pt x="984" y="1621"/>
                      <a:pt x="984" y="1559"/>
                      <a:pt x="960" y="1504"/>
                    </a:cubicBezTo>
                    <a:cubicBezTo>
                      <a:pt x="1149" y="1438"/>
                      <a:pt x="1356" y="1449"/>
                      <a:pt x="1536" y="1536"/>
                    </a:cubicBezTo>
                    <a:lnTo>
                      <a:pt x="1536" y="1536"/>
                    </a:lnTo>
                    <a:lnTo>
                      <a:pt x="1536" y="1536"/>
                    </a:lnTo>
                    <a:cubicBezTo>
                      <a:pt x="1623" y="1356"/>
                      <a:pt x="1634" y="1148"/>
                      <a:pt x="1568" y="960"/>
                    </a:cubicBezTo>
                    <a:cubicBezTo>
                      <a:pt x="1462" y="1007"/>
                      <a:pt x="1338" y="960"/>
                      <a:pt x="1290" y="854"/>
                    </a:cubicBezTo>
                    <a:cubicBezTo>
                      <a:pt x="1243" y="748"/>
                      <a:pt x="1291" y="623"/>
                      <a:pt x="1397" y="576"/>
                    </a:cubicBezTo>
                    <a:cubicBezTo>
                      <a:pt x="1451" y="552"/>
                      <a:pt x="1513" y="552"/>
                      <a:pt x="1568" y="576"/>
                    </a:cubicBezTo>
                    <a:cubicBezTo>
                      <a:pt x="1701" y="412"/>
                      <a:pt x="1718" y="182"/>
                      <a:pt x="1610" y="0"/>
                    </a:cubicBezTo>
                    <a:close/>
                  </a:path>
                </a:pathLst>
              </a:custGeom>
              <a:solidFill>
                <a:schemeClr val="accent4"/>
              </a:solidFill>
              <a:ln w="6350" cap="flat" cmpd="sng">
                <a:solidFill>
                  <a:schemeClr val="bg1"/>
                </a:solidFill>
                <a:prstDash val="solid"/>
                <a:round/>
                <a:headEnd/>
                <a:tailEnd/>
              </a:ln>
              <a:effectLst/>
            </p:spPr>
            <p:txBody>
              <a:bodyPr lIns="54000" tIns="54000" rIns="54000" bIns="54000" anchor="ctr" anchorCtr="1"/>
              <a:lstStyle/>
              <a:p>
                <a:endParaRPr lang="en-US" sz="900" dirty="0">
                  <a:solidFill>
                    <a:schemeClr val="bg1"/>
                  </a:solidFill>
                  <a:latin typeface="Arial" pitchFamily="34" charset="0"/>
                  <a:cs typeface="Arial" pitchFamily="34" charset="0"/>
                </a:endParaRPr>
              </a:p>
            </p:txBody>
          </p:sp>
          <p:sp>
            <p:nvSpPr>
              <p:cNvPr id="72" name="Text Box 33"/>
              <p:cNvSpPr txBox="1">
                <a:spLocks noChangeArrowheads="1"/>
              </p:cNvSpPr>
              <p:nvPr/>
            </p:nvSpPr>
            <p:spPr bwMode="gray">
              <a:xfrm>
                <a:off x="2988" y="3545"/>
                <a:ext cx="493" cy="134"/>
              </a:xfrm>
              <a:prstGeom prst="rect">
                <a:avLst/>
              </a:prstGeom>
              <a:noFill/>
              <a:ln w="6350">
                <a:noFill/>
                <a:miter lim="800000"/>
                <a:headEnd/>
                <a:tailEnd/>
              </a:ln>
              <a:effectLst/>
            </p:spPr>
            <p:txBody>
              <a:bodyPr lIns="36000" tIns="36000" rIns="36000" bIns="36000" anchor="ctr" anchorCtr="1"/>
              <a:lstStyle/>
              <a:p>
                <a:pPr algn="ctr"/>
                <a:r>
                  <a:rPr lang="en-US" sz="900" b="1" dirty="0" smtClean="0">
                    <a:solidFill>
                      <a:schemeClr val="bg1"/>
                    </a:solidFill>
                    <a:latin typeface="Arial" pitchFamily="34" charset="0"/>
                    <a:cs typeface="Arial" pitchFamily="34" charset="0"/>
                  </a:rPr>
                  <a:t>Refinancing &amp; repayment</a:t>
                </a:r>
                <a:endParaRPr lang="en-US" sz="900" b="1" dirty="0">
                  <a:solidFill>
                    <a:schemeClr val="bg1"/>
                  </a:solidFill>
                  <a:latin typeface="Arial" pitchFamily="34" charset="0"/>
                  <a:cs typeface="Arial" pitchFamily="34" charset="0"/>
                </a:endParaRPr>
              </a:p>
            </p:txBody>
          </p:sp>
        </p:grpSp>
        <p:grpSp>
          <p:nvGrpSpPr>
            <p:cNvPr id="47" name="Group 34"/>
            <p:cNvGrpSpPr>
              <a:grpSpLocks/>
            </p:cNvGrpSpPr>
            <p:nvPr/>
          </p:nvGrpSpPr>
          <p:grpSpPr bwMode="gray">
            <a:xfrm>
              <a:off x="1125" y="756"/>
              <a:ext cx="401" cy="475"/>
              <a:chOff x="2984" y="2734"/>
              <a:chExt cx="601" cy="713"/>
            </a:xfrm>
            <a:grpFill/>
          </p:grpSpPr>
          <p:sp>
            <p:nvSpPr>
              <p:cNvPr id="69" name="Freeform 35"/>
              <p:cNvSpPr>
                <a:spLocks/>
              </p:cNvSpPr>
              <p:nvPr/>
            </p:nvSpPr>
            <p:spPr bwMode="gray">
              <a:xfrm rot="-5400000">
                <a:off x="2928" y="2790"/>
                <a:ext cx="713" cy="601"/>
              </a:xfrm>
              <a:custGeom>
                <a:avLst/>
                <a:gdLst/>
                <a:ahLst/>
                <a:cxnLst>
                  <a:cxn ang="0">
                    <a:pos x="294" y="1542"/>
                  </a:cxn>
                  <a:cxn ang="0">
                    <a:pos x="798" y="1543"/>
                  </a:cxn>
                  <a:cxn ang="0">
                    <a:pos x="904" y="1266"/>
                  </a:cxn>
                  <a:cxn ang="0">
                    <a:pos x="1182" y="1372"/>
                  </a:cxn>
                  <a:cxn ang="0">
                    <a:pos x="1182" y="1543"/>
                  </a:cxn>
                  <a:cxn ang="0">
                    <a:pos x="1832" y="1532"/>
                  </a:cxn>
                  <a:cxn ang="0">
                    <a:pos x="1862" y="960"/>
                  </a:cxn>
                  <a:cxn ang="0">
                    <a:pos x="1584" y="853"/>
                  </a:cxn>
                  <a:cxn ang="0">
                    <a:pos x="1690" y="576"/>
                  </a:cxn>
                  <a:cxn ang="0">
                    <a:pos x="1862" y="576"/>
                  </a:cxn>
                  <a:cxn ang="0">
                    <a:pos x="1904" y="0"/>
                  </a:cxn>
                  <a:cxn ang="0">
                    <a:pos x="368" y="0"/>
                  </a:cxn>
                  <a:cxn ang="0">
                    <a:pos x="325" y="576"/>
                  </a:cxn>
                  <a:cxn ang="0">
                    <a:pos x="48" y="682"/>
                  </a:cxn>
                  <a:cxn ang="0">
                    <a:pos x="154" y="960"/>
                  </a:cxn>
                  <a:cxn ang="0">
                    <a:pos x="325" y="960"/>
                  </a:cxn>
                  <a:cxn ang="0">
                    <a:pos x="294" y="1536"/>
                  </a:cxn>
                  <a:cxn ang="0">
                    <a:pos x="294" y="1536"/>
                  </a:cxn>
                  <a:cxn ang="0">
                    <a:pos x="294" y="1542"/>
                  </a:cxn>
                </a:cxnLst>
                <a:rect l="0" t="0" r="r" b="b"/>
                <a:pathLst>
                  <a:path w="2012" h="1698">
                    <a:moveTo>
                      <a:pt x="294" y="1542"/>
                    </a:moveTo>
                    <a:cubicBezTo>
                      <a:pt x="457" y="1600"/>
                      <a:pt x="635" y="1601"/>
                      <a:pt x="798" y="1543"/>
                    </a:cubicBezTo>
                    <a:cubicBezTo>
                      <a:pt x="750" y="1437"/>
                      <a:pt x="798" y="1313"/>
                      <a:pt x="904" y="1266"/>
                    </a:cubicBezTo>
                    <a:cubicBezTo>
                      <a:pt x="1010" y="1218"/>
                      <a:pt x="1134" y="1266"/>
                      <a:pt x="1182" y="1372"/>
                    </a:cubicBezTo>
                    <a:cubicBezTo>
                      <a:pt x="1206" y="1427"/>
                      <a:pt x="1206" y="1489"/>
                      <a:pt x="1182" y="1543"/>
                    </a:cubicBezTo>
                    <a:cubicBezTo>
                      <a:pt x="1372" y="1698"/>
                      <a:pt x="1647" y="1693"/>
                      <a:pt x="1832" y="1532"/>
                    </a:cubicBezTo>
                    <a:cubicBezTo>
                      <a:pt x="1917" y="1352"/>
                      <a:pt x="1928" y="1147"/>
                      <a:pt x="1862" y="960"/>
                    </a:cubicBezTo>
                    <a:cubicBezTo>
                      <a:pt x="1756" y="1007"/>
                      <a:pt x="1631" y="959"/>
                      <a:pt x="1584" y="853"/>
                    </a:cubicBezTo>
                    <a:cubicBezTo>
                      <a:pt x="1537" y="747"/>
                      <a:pt x="1584" y="623"/>
                      <a:pt x="1690" y="576"/>
                    </a:cubicBezTo>
                    <a:cubicBezTo>
                      <a:pt x="1745" y="551"/>
                      <a:pt x="1807" y="551"/>
                      <a:pt x="1862" y="576"/>
                    </a:cubicBezTo>
                    <a:cubicBezTo>
                      <a:pt x="1995" y="411"/>
                      <a:pt x="2012" y="181"/>
                      <a:pt x="1904" y="0"/>
                    </a:cubicBezTo>
                    <a:lnTo>
                      <a:pt x="368" y="0"/>
                    </a:lnTo>
                    <a:cubicBezTo>
                      <a:pt x="475" y="181"/>
                      <a:pt x="459" y="411"/>
                      <a:pt x="325" y="576"/>
                    </a:cubicBezTo>
                    <a:cubicBezTo>
                      <a:pt x="219" y="528"/>
                      <a:pt x="95" y="576"/>
                      <a:pt x="48" y="682"/>
                    </a:cubicBezTo>
                    <a:cubicBezTo>
                      <a:pt x="0" y="788"/>
                      <a:pt x="48" y="912"/>
                      <a:pt x="154" y="960"/>
                    </a:cubicBezTo>
                    <a:cubicBezTo>
                      <a:pt x="209" y="984"/>
                      <a:pt x="271" y="984"/>
                      <a:pt x="325" y="960"/>
                    </a:cubicBezTo>
                    <a:cubicBezTo>
                      <a:pt x="392" y="1148"/>
                      <a:pt x="381" y="1355"/>
                      <a:pt x="294" y="1536"/>
                    </a:cubicBezTo>
                    <a:lnTo>
                      <a:pt x="294" y="1536"/>
                    </a:lnTo>
                    <a:lnTo>
                      <a:pt x="294" y="1542"/>
                    </a:lnTo>
                    <a:close/>
                  </a:path>
                </a:pathLst>
              </a:custGeom>
              <a:solidFill>
                <a:schemeClr val="accent4"/>
              </a:solidFill>
              <a:ln w="6350" cap="flat" cmpd="sng">
                <a:solidFill>
                  <a:schemeClr val="bg1"/>
                </a:solidFill>
                <a:prstDash val="solid"/>
                <a:round/>
                <a:headEnd/>
                <a:tailEnd/>
              </a:ln>
              <a:effectLst/>
            </p:spPr>
            <p:txBody>
              <a:bodyPr lIns="54000" tIns="54000" rIns="54000" bIns="54000" anchor="ctr" anchorCtr="1"/>
              <a:lstStyle/>
              <a:p>
                <a:endParaRPr lang="en-US" sz="900" dirty="0">
                  <a:solidFill>
                    <a:schemeClr val="bg1"/>
                  </a:solidFill>
                  <a:latin typeface="Arial" pitchFamily="34" charset="0"/>
                  <a:cs typeface="Arial" pitchFamily="34" charset="0"/>
                </a:endParaRPr>
              </a:p>
            </p:txBody>
          </p:sp>
          <p:sp>
            <p:nvSpPr>
              <p:cNvPr id="70" name="Text Box 36"/>
              <p:cNvSpPr txBox="1">
                <a:spLocks noChangeArrowheads="1"/>
              </p:cNvSpPr>
              <p:nvPr/>
            </p:nvSpPr>
            <p:spPr bwMode="gray">
              <a:xfrm>
                <a:off x="2994" y="2977"/>
                <a:ext cx="493" cy="217"/>
              </a:xfrm>
              <a:prstGeom prst="rect">
                <a:avLst/>
              </a:prstGeom>
              <a:noFill/>
              <a:ln w="6350">
                <a:noFill/>
                <a:miter lim="800000"/>
                <a:headEnd/>
                <a:tailEnd/>
              </a:ln>
              <a:effectLst/>
            </p:spPr>
            <p:txBody>
              <a:bodyPr lIns="36000" tIns="36000" rIns="36000" bIns="36000" anchor="ctr" anchorCtr="1"/>
              <a:lstStyle/>
              <a:p>
                <a:pPr algn="ctr"/>
                <a:r>
                  <a:rPr lang="en-US" sz="900" b="1" dirty="0" smtClean="0">
                    <a:solidFill>
                      <a:schemeClr val="bg1"/>
                    </a:solidFill>
                    <a:latin typeface="Arial" pitchFamily="34" charset="0"/>
                    <a:cs typeface="Arial" pitchFamily="34" charset="0"/>
                  </a:rPr>
                  <a:t>Peer group capital </a:t>
                </a:r>
                <a:br>
                  <a:rPr lang="en-US" sz="900" b="1" dirty="0" smtClean="0">
                    <a:solidFill>
                      <a:schemeClr val="bg1"/>
                    </a:solidFill>
                    <a:latin typeface="Arial" pitchFamily="34" charset="0"/>
                    <a:cs typeface="Arial" pitchFamily="34" charset="0"/>
                  </a:rPr>
                </a:br>
                <a:r>
                  <a:rPr lang="en-US" sz="900" b="1" dirty="0" smtClean="0">
                    <a:solidFill>
                      <a:schemeClr val="bg1"/>
                    </a:solidFill>
                    <a:latin typeface="Arial" pitchFamily="34" charset="0"/>
                    <a:cs typeface="Arial" pitchFamily="34" charset="0"/>
                  </a:rPr>
                  <a:t>structure</a:t>
                </a:r>
                <a:endParaRPr lang="en-US" sz="900" b="1" dirty="0">
                  <a:solidFill>
                    <a:schemeClr val="bg1"/>
                  </a:solidFill>
                  <a:latin typeface="Arial" pitchFamily="34" charset="0"/>
                  <a:cs typeface="Arial" pitchFamily="34" charset="0"/>
                </a:endParaRPr>
              </a:p>
            </p:txBody>
          </p:sp>
        </p:grpSp>
        <p:grpSp>
          <p:nvGrpSpPr>
            <p:cNvPr id="48" name="Group 37"/>
            <p:cNvGrpSpPr>
              <a:grpSpLocks/>
            </p:cNvGrpSpPr>
            <p:nvPr/>
          </p:nvGrpSpPr>
          <p:grpSpPr bwMode="gray">
            <a:xfrm>
              <a:off x="1125" y="434"/>
              <a:ext cx="407" cy="432"/>
              <a:chOff x="2984" y="2251"/>
              <a:chExt cx="610" cy="649"/>
            </a:xfrm>
            <a:grpFill/>
          </p:grpSpPr>
          <p:sp>
            <p:nvSpPr>
              <p:cNvPr id="67" name="Freeform 38"/>
              <p:cNvSpPr>
                <a:spLocks/>
              </p:cNvSpPr>
              <p:nvPr/>
            </p:nvSpPr>
            <p:spPr bwMode="gray">
              <a:xfrm>
                <a:off x="2984" y="2251"/>
                <a:ext cx="610" cy="649"/>
              </a:xfrm>
              <a:custGeom>
                <a:avLst/>
                <a:gdLst/>
                <a:ahLst/>
                <a:cxnLst>
                  <a:cxn ang="0">
                    <a:pos x="1610" y="0"/>
                  </a:cxn>
                  <a:cxn ang="0">
                    <a:pos x="0" y="0"/>
                  </a:cxn>
                  <a:cxn ang="0">
                    <a:pos x="0" y="1462"/>
                  </a:cxn>
                  <a:cxn ang="0">
                    <a:pos x="576" y="1504"/>
                  </a:cxn>
                  <a:cxn ang="0">
                    <a:pos x="682" y="1782"/>
                  </a:cxn>
                  <a:cxn ang="0">
                    <a:pos x="960" y="1676"/>
                  </a:cxn>
                  <a:cxn ang="0">
                    <a:pos x="960" y="1504"/>
                  </a:cxn>
                  <a:cxn ang="0">
                    <a:pos x="1536" y="1536"/>
                  </a:cxn>
                  <a:cxn ang="0">
                    <a:pos x="1536" y="1536"/>
                  </a:cxn>
                  <a:cxn ang="0">
                    <a:pos x="1536" y="1536"/>
                  </a:cxn>
                  <a:cxn ang="0">
                    <a:pos x="1568" y="960"/>
                  </a:cxn>
                  <a:cxn ang="0">
                    <a:pos x="1290" y="854"/>
                  </a:cxn>
                  <a:cxn ang="0">
                    <a:pos x="1397" y="576"/>
                  </a:cxn>
                  <a:cxn ang="0">
                    <a:pos x="1568" y="576"/>
                  </a:cxn>
                  <a:cxn ang="0">
                    <a:pos x="1610" y="0"/>
                  </a:cxn>
                </a:cxnLst>
                <a:rect l="0" t="0" r="r" b="b"/>
                <a:pathLst>
                  <a:path w="1718" h="1829">
                    <a:moveTo>
                      <a:pt x="1610" y="0"/>
                    </a:moveTo>
                    <a:lnTo>
                      <a:pt x="0" y="0"/>
                    </a:lnTo>
                    <a:lnTo>
                      <a:pt x="0" y="1462"/>
                    </a:lnTo>
                    <a:cubicBezTo>
                      <a:pt x="182" y="1354"/>
                      <a:pt x="412" y="1371"/>
                      <a:pt x="576" y="1504"/>
                    </a:cubicBezTo>
                    <a:cubicBezTo>
                      <a:pt x="529" y="1610"/>
                      <a:pt x="576" y="1735"/>
                      <a:pt x="682" y="1782"/>
                    </a:cubicBezTo>
                    <a:cubicBezTo>
                      <a:pt x="788" y="1829"/>
                      <a:pt x="913" y="1782"/>
                      <a:pt x="960" y="1676"/>
                    </a:cubicBezTo>
                    <a:cubicBezTo>
                      <a:pt x="984" y="1621"/>
                      <a:pt x="984" y="1559"/>
                      <a:pt x="960" y="1504"/>
                    </a:cubicBezTo>
                    <a:cubicBezTo>
                      <a:pt x="1149" y="1438"/>
                      <a:pt x="1356" y="1449"/>
                      <a:pt x="1536" y="1536"/>
                    </a:cubicBezTo>
                    <a:lnTo>
                      <a:pt x="1536" y="1536"/>
                    </a:lnTo>
                    <a:lnTo>
                      <a:pt x="1536" y="1536"/>
                    </a:lnTo>
                    <a:cubicBezTo>
                      <a:pt x="1623" y="1356"/>
                      <a:pt x="1634" y="1148"/>
                      <a:pt x="1568" y="960"/>
                    </a:cubicBezTo>
                    <a:cubicBezTo>
                      <a:pt x="1462" y="1007"/>
                      <a:pt x="1338" y="960"/>
                      <a:pt x="1290" y="854"/>
                    </a:cubicBezTo>
                    <a:cubicBezTo>
                      <a:pt x="1243" y="748"/>
                      <a:pt x="1291" y="623"/>
                      <a:pt x="1397" y="576"/>
                    </a:cubicBezTo>
                    <a:cubicBezTo>
                      <a:pt x="1451" y="552"/>
                      <a:pt x="1513" y="552"/>
                      <a:pt x="1568" y="576"/>
                    </a:cubicBezTo>
                    <a:cubicBezTo>
                      <a:pt x="1701" y="412"/>
                      <a:pt x="1718" y="182"/>
                      <a:pt x="1610" y="0"/>
                    </a:cubicBezTo>
                    <a:close/>
                  </a:path>
                </a:pathLst>
              </a:custGeom>
              <a:solidFill>
                <a:schemeClr val="accent4"/>
              </a:solidFill>
              <a:ln w="6350" cap="flat" cmpd="sng">
                <a:solidFill>
                  <a:schemeClr val="bg1"/>
                </a:solidFill>
                <a:prstDash val="solid"/>
                <a:round/>
                <a:headEnd/>
                <a:tailEnd/>
              </a:ln>
              <a:effectLst/>
            </p:spPr>
            <p:txBody>
              <a:bodyPr lIns="54000" tIns="54000" rIns="54000" bIns="54000" anchor="ctr" anchorCtr="1"/>
              <a:lstStyle/>
              <a:p>
                <a:endParaRPr lang="en-US" sz="900" dirty="0">
                  <a:solidFill>
                    <a:schemeClr val="bg1"/>
                  </a:solidFill>
                  <a:latin typeface="Arial" pitchFamily="34" charset="0"/>
                  <a:cs typeface="Arial" pitchFamily="34" charset="0"/>
                </a:endParaRPr>
              </a:p>
            </p:txBody>
          </p:sp>
          <p:sp>
            <p:nvSpPr>
              <p:cNvPr id="68" name="Text Box 39"/>
              <p:cNvSpPr txBox="1">
                <a:spLocks noChangeArrowheads="1"/>
              </p:cNvSpPr>
              <p:nvPr/>
            </p:nvSpPr>
            <p:spPr bwMode="gray">
              <a:xfrm>
                <a:off x="2988" y="2452"/>
                <a:ext cx="493" cy="134"/>
              </a:xfrm>
              <a:prstGeom prst="rect">
                <a:avLst/>
              </a:prstGeom>
              <a:noFill/>
              <a:ln w="6350">
                <a:noFill/>
                <a:miter lim="800000"/>
                <a:headEnd/>
                <a:tailEnd/>
              </a:ln>
              <a:effectLst/>
            </p:spPr>
            <p:txBody>
              <a:bodyPr lIns="36000" tIns="36000" rIns="36000" bIns="36000" anchor="ctr" anchorCtr="1"/>
              <a:lstStyle/>
              <a:p>
                <a:r>
                  <a:rPr lang="en-US" sz="900" b="1" dirty="0" smtClean="0">
                    <a:solidFill>
                      <a:schemeClr val="bg1"/>
                    </a:solidFill>
                    <a:latin typeface="Arial" pitchFamily="34" charset="0"/>
                    <a:cs typeface="Arial" pitchFamily="34" charset="0"/>
                  </a:rPr>
                  <a:t>Headroom </a:t>
                </a:r>
                <a:endParaRPr lang="en-US" sz="900" b="1" dirty="0">
                  <a:solidFill>
                    <a:schemeClr val="bg1"/>
                  </a:solidFill>
                  <a:latin typeface="Arial" pitchFamily="34" charset="0"/>
                  <a:cs typeface="Arial" pitchFamily="34" charset="0"/>
                </a:endParaRPr>
              </a:p>
            </p:txBody>
          </p:sp>
        </p:grpSp>
        <p:grpSp>
          <p:nvGrpSpPr>
            <p:cNvPr id="49" name="Group 40"/>
            <p:cNvGrpSpPr>
              <a:grpSpLocks/>
            </p:cNvGrpSpPr>
            <p:nvPr/>
          </p:nvGrpSpPr>
          <p:grpSpPr bwMode="gray">
            <a:xfrm>
              <a:off x="1411" y="722"/>
              <a:ext cx="511" cy="512"/>
              <a:chOff x="3411" y="2683"/>
              <a:chExt cx="769" cy="769"/>
            </a:xfrm>
            <a:grpFill/>
          </p:grpSpPr>
          <p:sp>
            <p:nvSpPr>
              <p:cNvPr id="65" name="Freeform 41"/>
              <p:cNvSpPr>
                <a:spLocks/>
              </p:cNvSpPr>
              <p:nvPr/>
            </p:nvSpPr>
            <p:spPr bwMode="gray">
              <a:xfrm>
                <a:off x="3411" y="2683"/>
                <a:ext cx="769" cy="769"/>
              </a:xfrm>
              <a:custGeom>
                <a:avLst/>
                <a:gdLst/>
                <a:ahLst/>
                <a:cxnLst>
                  <a:cxn ang="0">
                    <a:pos x="1845" y="322"/>
                  </a:cxn>
                  <a:cxn ang="0">
                    <a:pos x="1205" y="325"/>
                  </a:cxn>
                  <a:cxn ang="0">
                    <a:pos x="1099" y="47"/>
                  </a:cxn>
                  <a:cxn ang="0">
                    <a:pos x="821" y="153"/>
                  </a:cxn>
                  <a:cxn ang="0">
                    <a:pos x="821" y="325"/>
                  </a:cxn>
                  <a:cxn ang="0">
                    <a:pos x="323" y="325"/>
                  </a:cxn>
                  <a:cxn ang="0">
                    <a:pos x="325" y="965"/>
                  </a:cxn>
                  <a:cxn ang="0">
                    <a:pos x="48" y="1071"/>
                  </a:cxn>
                  <a:cxn ang="0">
                    <a:pos x="154" y="1349"/>
                  </a:cxn>
                  <a:cxn ang="0">
                    <a:pos x="325" y="1349"/>
                  </a:cxn>
                  <a:cxn ang="0">
                    <a:pos x="326" y="1847"/>
                  </a:cxn>
                  <a:cxn ang="0">
                    <a:pos x="965" y="1845"/>
                  </a:cxn>
                  <a:cxn ang="0">
                    <a:pos x="1072" y="2123"/>
                  </a:cxn>
                  <a:cxn ang="0">
                    <a:pos x="1349" y="2016"/>
                  </a:cxn>
                  <a:cxn ang="0">
                    <a:pos x="1349" y="1845"/>
                  </a:cxn>
                  <a:cxn ang="0">
                    <a:pos x="1848" y="1844"/>
                  </a:cxn>
                  <a:cxn ang="0">
                    <a:pos x="1846" y="1205"/>
                  </a:cxn>
                  <a:cxn ang="0">
                    <a:pos x="2123" y="1098"/>
                  </a:cxn>
                  <a:cxn ang="0">
                    <a:pos x="2017" y="821"/>
                  </a:cxn>
                  <a:cxn ang="0">
                    <a:pos x="1846" y="821"/>
                  </a:cxn>
                  <a:cxn ang="0">
                    <a:pos x="1845" y="322"/>
                  </a:cxn>
                </a:cxnLst>
                <a:rect l="0" t="0" r="r" b="b"/>
                <a:pathLst>
                  <a:path w="2171" h="2170">
                    <a:moveTo>
                      <a:pt x="1845" y="322"/>
                    </a:moveTo>
                    <a:cubicBezTo>
                      <a:pt x="1659" y="475"/>
                      <a:pt x="1392" y="476"/>
                      <a:pt x="1205" y="325"/>
                    </a:cubicBezTo>
                    <a:cubicBezTo>
                      <a:pt x="1253" y="219"/>
                      <a:pt x="1205" y="94"/>
                      <a:pt x="1099" y="47"/>
                    </a:cubicBezTo>
                    <a:cubicBezTo>
                      <a:pt x="993" y="0"/>
                      <a:pt x="869" y="47"/>
                      <a:pt x="821" y="153"/>
                    </a:cubicBezTo>
                    <a:cubicBezTo>
                      <a:pt x="797" y="208"/>
                      <a:pt x="797" y="270"/>
                      <a:pt x="821" y="325"/>
                    </a:cubicBezTo>
                    <a:cubicBezTo>
                      <a:pt x="660" y="382"/>
                      <a:pt x="484" y="382"/>
                      <a:pt x="323" y="325"/>
                    </a:cubicBezTo>
                    <a:cubicBezTo>
                      <a:pt x="476" y="511"/>
                      <a:pt x="477" y="778"/>
                      <a:pt x="325" y="965"/>
                    </a:cubicBezTo>
                    <a:cubicBezTo>
                      <a:pt x="219" y="917"/>
                      <a:pt x="95" y="965"/>
                      <a:pt x="48" y="1071"/>
                    </a:cubicBezTo>
                    <a:cubicBezTo>
                      <a:pt x="0" y="1177"/>
                      <a:pt x="48" y="1301"/>
                      <a:pt x="154" y="1349"/>
                    </a:cubicBezTo>
                    <a:cubicBezTo>
                      <a:pt x="209" y="1373"/>
                      <a:pt x="271" y="1373"/>
                      <a:pt x="325" y="1349"/>
                    </a:cubicBezTo>
                    <a:cubicBezTo>
                      <a:pt x="382" y="1510"/>
                      <a:pt x="382" y="1686"/>
                      <a:pt x="326" y="1847"/>
                    </a:cubicBezTo>
                    <a:cubicBezTo>
                      <a:pt x="511" y="1695"/>
                      <a:pt x="779" y="1694"/>
                      <a:pt x="965" y="1845"/>
                    </a:cubicBezTo>
                    <a:cubicBezTo>
                      <a:pt x="918" y="1951"/>
                      <a:pt x="966" y="2075"/>
                      <a:pt x="1072" y="2123"/>
                    </a:cubicBezTo>
                    <a:cubicBezTo>
                      <a:pt x="1178" y="2170"/>
                      <a:pt x="1302" y="2122"/>
                      <a:pt x="1349" y="2016"/>
                    </a:cubicBezTo>
                    <a:cubicBezTo>
                      <a:pt x="1374" y="1962"/>
                      <a:pt x="1374" y="1899"/>
                      <a:pt x="1349" y="1845"/>
                    </a:cubicBezTo>
                    <a:cubicBezTo>
                      <a:pt x="1511" y="1788"/>
                      <a:pt x="1687" y="1788"/>
                      <a:pt x="1848" y="1844"/>
                    </a:cubicBezTo>
                    <a:cubicBezTo>
                      <a:pt x="1695" y="1659"/>
                      <a:pt x="1694" y="1391"/>
                      <a:pt x="1846" y="1205"/>
                    </a:cubicBezTo>
                    <a:cubicBezTo>
                      <a:pt x="1952" y="1252"/>
                      <a:pt x="2076" y="1204"/>
                      <a:pt x="2123" y="1098"/>
                    </a:cubicBezTo>
                    <a:cubicBezTo>
                      <a:pt x="2171" y="992"/>
                      <a:pt x="2123" y="868"/>
                      <a:pt x="2017" y="821"/>
                    </a:cubicBezTo>
                    <a:cubicBezTo>
                      <a:pt x="1962" y="796"/>
                      <a:pt x="1900" y="796"/>
                      <a:pt x="1846" y="821"/>
                    </a:cubicBezTo>
                    <a:cubicBezTo>
                      <a:pt x="1789" y="660"/>
                      <a:pt x="1789" y="484"/>
                      <a:pt x="1845" y="322"/>
                    </a:cubicBezTo>
                  </a:path>
                </a:pathLst>
              </a:custGeom>
              <a:solidFill>
                <a:schemeClr val="tx2"/>
              </a:solidFill>
              <a:ln w="6350" cap="flat" cmpd="sng">
                <a:solidFill>
                  <a:schemeClr val="bg1"/>
                </a:solidFill>
                <a:prstDash val="solid"/>
                <a:round/>
                <a:headEnd type="none" w="med" len="med"/>
                <a:tailEnd type="none" w="med" len="med"/>
              </a:ln>
              <a:effectLst/>
            </p:spPr>
            <p:txBody>
              <a:bodyPr lIns="54000" tIns="54000" rIns="54000" bIns="54000" anchor="ctr" anchorCtr="1"/>
              <a:lstStyle/>
              <a:p>
                <a:endParaRPr lang="en-US" sz="900" dirty="0">
                  <a:solidFill>
                    <a:schemeClr val="bg1"/>
                  </a:solidFill>
                  <a:latin typeface="Arial" pitchFamily="34" charset="0"/>
                  <a:cs typeface="Arial" pitchFamily="34" charset="0"/>
                </a:endParaRPr>
              </a:p>
            </p:txBody>
          </p:sp>
          <p:sp>
            <p:nvSpPr>
              <p:cNvPr id="66" name="Text Box 42"/>
              <p:cNvSpPr txBox="1">
                <a:spLocks noChangeArrowheads="1"/>
              </p:cNvSpPr>
              <p:nvPr/>
            </p:nvSpPr>
            <p:spPr bwMode="gray">
              <a:xfrm>
                <a:off x="3547" y="3001"/>
                <a:ext cx="493" cy="134"/>
              </a:xfrm>
              <a:prstGeom prst="rect">
                <a:avLst/>
              </a:prstGeom>
              <a:noFill/>
              <a:ln w="6350">
                <a:noFill/>
                <a:miter lim="800000"/>
                <a:headEnd/>
                <a:tailEnd/>
              </a:ln>
              <a:effectLst/>
            </p:spPr>
            <p:txBody>
              <a:bodyPr lIns="36000" tIns="36000" rIns="36000" bIns="36000" anchor="ctr" anchorCtr="1"/>
              <a:lstStyle/>
              <a:p>
                <a:pPr algn="ctr"/>
                <a:r>
                  <a:rPr lang="en-US" sz="900" b="1" dirty="0" smtClean="0">
                    <a:solidFill>
                      <a:schemeClr val="bg1"/>
                    </a:solidFill>
                    <a:latin typeface="Arial" pitchFamily="34" charset="0"/>
                    <a:cs typeface="Arial" pitchFamily="34" charset="0"/>
                  </a:rPr>
                  <a:t>Planning analysis</a:t>
                </a:r>
              </a:p>
              <a:p>
                <a:pPr algn="ctr"/>
                <a:r>
                  <a:rPr lang="en-US" sz="900" b="1" dirty="0" smtClean="0">
                    <a:solidFill>
                      <a:schemeClr val="bg1"/>
                    </a:solidFill>
                    <a:latin typeface="Arial" pitchFamily="34" charset="0"/>
                    <a:cs typeface="Arial" pitchFamily="34" charset="0"/>
                  </a:rPr>
                  <a:t>Financing</a:t>
                </a:r>
                <a:endParaRPr lang="en-US" sz="900" b="1" dirty="0">
                  <a:solidFill>
                    <a:schemeClr val="bg1"/>
                  </a:solidFill>
                  <a:latin typeface="Arial" pitchFamily="34" charset="0"/>
                  <a:cs typeface="Arial" pitchFamily="34" charset="0"/>
                </a:endParaRPr>
              </a:p>
            </p:txBody>
          </p:sp>
        </p:grpSp>
        <p:grpSp>
          <p:nvGrpSpPr>
            <p:cNvPr id="50" name="Group 43"/>
            <p:cNvGrpSpPr>
              <a:grpSpLocks/>
            </p:cNvGrpSpPr>
            <p:nvPr/>
          </p:nvGrpSpPr>
          <p:grpSpPr bwMode="gray">
            <a:xfrm>
              <a:off x="1415" y="434"/>
              <a:ext cx="475" cy="400"/>
              <a:chOff x="3419" y="2251"/>
              <a:chExt cx="713" cy="601"/>
            </a:xfrm>
            <a:grpFill/>
          </p:grpSpPr>
          <p:sp>
            <p:nvSpPr>
              <p:cNvPr id="63" name="Freeform 44"/>
              <p:cNvSpPr>
                <a:spLocks/>
              </p:cNvSpPr>
              <p:nvPr/>
            </p:nvSpPr>
            <p:spPr bwMode="gray">
              <a:xfrm>
                <a:off x="3419" y="2251"/>
                <a:ext cx="713" cy="601"/>
              </a:xfrm>
              <a:custGeom>
                <a:avLst/>
                <a:gdLst/>
                <a:ahLst/>
                <a:cxnLst>
                  <a:cxn ang="0">
                    <a:pos x="294" y="1542"/>
                  </a:cxn>
                  <a:cxn ang="0">
                    <a:pos x="798" y="1543"/>
                  </a:cxn>
                  <a:cxn ang="0">
                    <a:pos x="904" y="1266"/>
                  </a:cxn>
                  <a:cxn ang="0">
                    <a:pos x="1182" y="1372"/>
                  </a:cxn>
                  <a:cxn ang="0">
                    <a:pos x="1182" y="1543"/>
                  </a:cxn>
                  <a:cxn ang="0">
                    <a:pos x="1832" y="1532"/>
                  </a:cxn>
                  <a:cxn ang="0">
                    <a:pos x="1862" y="960"/>
                  </a:cxn>
                  <a:cxn ang="0">
                    <a:pos x="1584" y="853"/>
                  </a:cxn>
                  <a:cxn ang="0">
                    <a:pos x="1690" y="576"/>
                  </a:cxn>
                  <a:cxn ang="0">
                    <a:pos x="1862" y="576"/>
                  </a:cxn>
                  <a:cxn ang="0">
                    <a:pos x="1904" y="0"/>
                  </a:cxn>
                  <a:cxn ang="0">
                    <a:pos x="368" y="0"/>
                  </a:cxn>
                  <a:cxn ang="0">
                    <a:pos x="325" y="576"/>
                  </a:cxn>
                  <a:cxn ang="0">
                    <a:pos x="48" y="682"/>
                  </a:cxn>
                  <a:cxn ang="0">
                    <a:pos x="154" y="960"/>
                  </a:cxn>
                  <a:cxn ang="0">
                    <a:pos x="325" y="960"/>
                  </a:cxn>
                  <a:cxn ang="0">
                    <a:pos x="294" y="1536"/>
                  </a:cxn>
                  <a:cxn ang="0">
                    <a:pos x="294" y="1536"/>
                  </a:cxn>
                  <a:cxn ang="0">
                    <a:pos x="294" y="1542"/>
                  </a:cxn>
                </a:cxnLst>
                <a:rect l="0" t="0" r="r" b="b"/>
                <a:pathLst>
                  <a:path w="2012" h="1698">
                    <a:moveTo>
                      <a:pt x="294" y="1542"/>
                    </a:moveTo>
                    <a:cubicBezTo>
                      <a:pt x="457" y="1600"/>
                      <a:pt x="635" y="1601"/>
                      <a:pt x="798" y="1543"/>
                    </a:cubicBezTo>
                    <a:cubicBezTo>
                      <a:pt x="750" y="1437"/>
                      <a:pt x="798" y="1313"/>
                      <a:pt x="904" y="1266"/>
                    </a:cubicBezTo>
                    <a:cubicBezTo>
                      <a:pt x="1010" y="1218"/>
                      <a:pt x="1134" y="1266"/>
                      <a:pt x="1182" y="1372"/>
                    </a:cubicBezTo>
                    <a:cubicBezTo>
                      <a:pt x="1206" y="1427"/>
                      <a:pt x="1206" y="1489"/>
                      <a:pt x="1182" y="1543"/>
                    </a:cubicBezTo>
                    <a:cubicBezTo>
                      <a:pt x="1372" y="1698"/>
                      <a:pt x="1647" y="1693"/>
                      <a:pt x="1832" y="1532"/>
                    </a:cubicBezTo>
                    <a:cubicBezTo>
                      <a:pt x="1917" y="1352"/>
                      <a:pt x="1928" y="1147"/>
                      <a:pt x="1862" y="960"/>
                    </a:cubicBezTo>
                    <a:cubicBezTo>
                      <a:pt x="1756" y="1007"/>
                      <a:pt x="1631" y="959"/>
                      <a:pt x="1584" y="853"/>
                    </a:cubicBezTo>
                    <a:cubicBezTo>
                      <a:pt x="1537" y="747"/>
                      <a:pt x="1584" y="623"/>
                      <a:pt x="1690" y="576"/>
                    </a:cubicBezTo>
                    <a:cubicBezTo>
                      <a:pt x="1745" y="551"/>
                      <a:pt x="1807" y="551"/>
                      <a:pt x="1862" y="576"/>
                    </a:cubicBezTo>
                    <a:cubicBezTo>
                      <a:pt x="1995" y="411"/>
                      <a:pt x="2012" y="181"/>
                      <a:pt x="1904" y="0"/>
                    </a:cubicBezTo>
                    <a:lnTo>
                      <a:pt x="368" y="0"/>
                    </a:lnTo>
                    <a:cubicBezTo>
                      <a:pt x="475" y="181"/>
                      <a:pt x="459" y="411"/>
                      <a:pt x="325" y="576"/>
                    </a:cubicBezTo>
                    <a:cubicBezTo>
                      <a:pt x="219" y="528"/>
                      <a:pt x="95" y="576"/>
                      <a:pt x="48" y="682"/>
                    </a:cubicBezTo>
                    <a:cubicBezTo>
                      <a:pt x="0" y="788"/>
                      <a:pt x="48" y="912"/>
                      <a:pt x="154" y="960"/>
                    </a:cubicBezTo>
                    <a:cubicBezTo>
                      <a:pt x="209" y="984"/>
                      <a:pt x="271" y="984"/>
                      <a:pt x="325" y="960"/>
                    </a:cubicBezTo>
                    <a:cubicBezTo>
                      <a:pt x="392" y="1148"/>
                      <a:pt x="381" y="1355"/>
                      <a:pt x="294" y="1536"/>
                    </a:cubicBezTo>
                    <a:lnTo>
                      <a:pt x="294" y="1536"/>
                    </a:lnTo>
                    <a:lnTo>
                      <a:pt x="294" y="1542"/>
                    </a:lnTo>
                    <a:close/>
                  </a:path>
                </a:pathLst>
              </a:custGeom>
              <a:solidFill>
                <a:schemeClr val="accent3"/>
              </a:solidFill>
              <a:ln w="6350" cap="flat" cmpd="sng">
                <a:solidFill>
                  <a:schemeClr val="bg1"/>
                </a:solidFill>
                <a:prstDash val="solid"/>
                <a:round/>
                <a:headEnd/>
                <a:tailEnd/>
              </a:ln>
              <a:effectLst/>
            </p:spPr>
            <p:txBody>
              <a:bodyPr lIns="54000" tIns="54000" rIns="54000" bIns="54000" anchor="ctr" anchorCtr="1"/>
              <a:lstStyle/>
              <a:p>
                <a:endParaRPr lang="en-US" sz="900" dirty="0">
                  <a:solidFill>
                    <a:schemeClr val="bg1"/>
                  </a:solidFill>
                  <a:latin typeface="Arial" pitchFamily="34" charset="0"/>
                  <a:cs typeface="Arial" pitchFamily="34" charset="0"/>
                </a:endParaRPr>
              </a:p>
            </p:txBody>
          </p:sp>
          <p:sp>
            <p:nvSpPr>
              <p:cNvPr id="64" name="Text Box 45"/>
              <p:cNvSpPr txBox="1">
                <a:spLocks noChangeArrowheads="1"/>
              </p:cNvSpPr>
              <p:nvPr/>
            </p:nvSpPr>
            <p:spPr bwMode="gray">
              <a:xfrm>
                <a:off x="3493" y="2408"/>
                <a:ext cx="587" cy="134"/>
              </a:xfrm>
              <a:prstGeom prst="rect">
                <a:avLst/>
              </a:prstGeom>
              <a:noFill/>
              <a:ln w="6350">
                <a:noFill/>
                <a:miter lim="800000"/>
                <a:headEnd/>
                <a:tailEnd/>
              </a:ln>
              <a:effectLst/>
            </p:spPr>
            <p:txBody>
              <a:bodyPr lIns="36000" tIns="36000" rIns="36000" bIns="36000" anchor="ctr" anchorCtr="1"/>
              <a:lstStyle/>
              <a:p>
                <a:pPr algn="ctr"/>
                <a:r>
                  <a:rPr lang="en-US" sz="900" b="1" dirty="0" smtClean="0">
                    <a:solidFill>
                      <a:schemeClr val="bg1"/>
                    </a:solidFill>
                    <a:latin typeface="Arial" pitchFamily="34" charset="0"/>
                    <a:cs typeface="Arial" pitchFamily="34" charset="0"/>
                  </a:rPr>
                  <a:t>Past</a:t>
                </a:r>
                <a:br>
                  <a:rPr lang="en-US" sz="900" b="1" dirty="0" smtClean="0">
                    <a:solidFill>
                      <a:schemeClr val="bg1"/>
                    </a:solidFill>
                    <a:latin typeface="Arial" pitchFamily="34" charset="0"/>
                    <a:cs typeface="Arial" pitchFamily="34" charset="0"/>
                  </a:rPr>
                </a:br>
                <a:r>
                  <a:rPr lang="en-US" sz="900" b="1" dirty="0" smtClean="0">
                    <a:solidFill>
                      <a:schemeClr val="bg1"/>
                    </a:solidFill>
                    <a:latin typeface="Arial" pitchFamily="34" charset="0"/>
                    <a:cs typeface="Arial" pitchFamily="34" charset="0"/>
                  </a:rPr>
                  <a:t>analysis</a:t>
                </a:r>
                <a:endParaRPr lang="en-US" sz="900" b="1" dirty="0">
                  <a:solidFill>
                    <a:schemeClr val="bg1"/>
                  </a:solidFill>
                  <a:latin typeface="Arial" pitchFamily="34" charset="0"/>
                  <a:cs typeface="Arial" pitchFamily="34" charset="0"/>
                </a:endParaRPr>
              </a:p>
            </p:txBody>
          </p:sp>
        </p:grpSp>
        <p:grpSp>
          <p:nvGrpSpPr>
            <p:cNvPr id="51" name="Group 46"/>
            <p:cNvGrpSpPr>
              <a:grpSpLocks/>
            </p:cNvGrpSpPr>
            <p:nvPr/>
          </p:nvGrpSpPr>
          <p:grpSpPr bwMode="gray">
            <a:xfrm>
              <a:off x="1775" y="434"/>
              <a:ext cx="434" cy="406"/>
              <a:chOff x="3958" y="2251"/>
              <a:chExt cx="652" cy="610"/>
            </a:xfrm>
            <a:grpFill/>
          </p:grpSpPr>
          <p:sp>
            <p:nvSpPr>
              <p:cNvPr id="61" name="Freeform 47"/>
              <p:cNvSpPr>
                <a:spLocks/>
              </p:cNvSpPr>
              <p:nvPr/>
            </p:nvSpPr>
            <p:spPr bwMode="gray">
              <a:xfrm rot="5400000">
                <a:off x="3978" y="2231"/>
                <a:ext cx="610" cy="649"/>
              </a:xfrm>
              <a:custGeom>
                <a:avLst/>
                <a:gdLst/>
                <a:ahLst/>
                <a:cxnLst>
                  <a:cxn ang="0">
                    <a:pos x="1610" y="0"/>
                  </a:cxn>
                  <a:cxn ang="0">
                    <a:pos x="0" y="0"/>
                  </a:cxn>
                  <a:cxn ang="0">
                    <a:pos x="0" y="1462"/>
                  </a:cxn>
                  <a:cxn ang="0">
                    <a:pos x="576" y="1504"/>
                  </a:cxn>
                  <a:cxn ang="0">
                    <a:pos x="682" y="1782"/>
                  </a:cxn>
                  <a:cxn ang="0">
                    <a:pos x="960" y="1676"/>
                  </a:cxn>
                  <a:cxn ang="0">
                    <a:pos x="960" y="1504"/>
                  </a:cxn>
                  <a:cxn ang="0">
                    <a:pos x="1536" y="1536"/>
                  </a:cxn>
                  <a:cxn ang="0">
                    <a:pos x="1536" y="1536"/>
                  </a:cxn>
                  <a:cxn ang="0">
                    <a:pos x="1536" y="1536"/>
                  </a:cxn>
                  <a:cxn ang="0">
                    <a:pos x="1568" y="960"/>
                  </a:cxn>
                  <a:cxn ang="0">
                    <a:pos x="1290" y="854"/>
                  </a:cxn>
                  <a:cxn ang="0">
                    <a:pos x="1397" y="576"/>
                  </a:cxn>
                  <a:cxn ang="0">
                    <a:pos x="1568" y="576"/>
                  </a:cxn>
                  <a:cxn ang="0">
                    <a:pos x="1610" y="0"/>
                  </a:cxn>
                </a:cxnLst>
                <a:rect l="0" t="0" r="r" b="b"/>
                <a:pathLst>
                  <a:path w="1718" h="1829">
                    <a:moveTo>
                      <a:pt x="1610" y="0"/>
                    </a:moveTo>
                    <a:lnTo>
                      <a:pt x="0" y="0"/>
                    </a:lnTo>
                    <a:lnTo>
                      <a:pt x="0" y="1462"/>
                    </a:lnTo>
                    <a:cubicBezTo>
                      <a:pt x="182" y="1354"/>
                      <a:pt x="412" y="1371"/>
                      <a:pt x="576" y="1504"/>
                    </a:cubicBezTo>
                    <a:cubicBezTo>
                      <a:pt x="529" y="1610"/>
                      <a:pt x="576" y="1735"/>
                      <a:pt x="682" y="1782"/>
                    </a:cubicBezTo>
                    <a:cubicBezTo>
                      <a:pt x="788" y="1829"/>
                      <a:pt x="913" y="1782"/>
                      <a:pt x="960" y="1676"/>
                    </a:cubicBezTo>
                    <a:cubicBezTo>
                      <a:pt x="984" y="1621"/>
                      <a:pt x="984" y="1559"/>
                      <a:pt x="960" y="1504"/>
                    </a:cubicBezTo>
                    <a:cubicBezTo>
                      <a:pt x="1149" y="1438"/>
                      <a:pt x="1356" y="1449"/>
                      <a:pt x="1536" y="1536"/>
                    </a:cubicBezTo>
                    <a:lnTo>
                      <a:pt x="1536" y="1536"/>
                    </a:lnTo>
                    <a:lnTo>
                      <a:pt x="1536" y="1536"/>
                    </a:lnTo>
                    <a:cubicBezTo>
                      <a:pt x="1623" y="1356"/>
                      <a:pt x="1634" y="1148"/>
                      <a:pt x="1568" y="960"/>
                    </a:cubicBezTo>
                    <a:cubicBezTo>
                      <a:pt x="1462" y="1007"/>
                      <a:pt x="1338" y="960"/>
                      <a:pt x="1290" y="854"/>
                    </a:cubicBezTo>
                    <a:cubicBezTo>
                      <a:pt x="1243" y="748"/>
                      <a:pt x="1291" y="623"/>
                      <a:pt x="1397" y="576"/>
                    </a:cubicBezTo>
                    <a:cubicBezTo>
                      <a:pt x="1451" y="552"/>
                      <a:pt x="1513" y="552"/>
                      <a:pt x="1568" y="576"/>
                    </a:cubicBezTo>
                    <a:cubicBezTo>
                      <a:pt x="1701" y="412"/>
                      <a:pt x="1718" y="182"/>
                      <a:pt x="1610" y="0"/>
                    </a:cubicBezTo>
                    <a:close/>
                  </a:path>
                </a:pathLst>
              </a:custGeom>
              <a:solidFill>
                <a:schemeClr val="accent4"/>
              </a:solidFill>
              <a:ln w="6350" cap="flat" cmpd="sng">
                <a:solidFill>
                  <a:schemeClr val="bg1"/>
                </a:solidFill>
                <a:prstDash val="solid"/>
                <a:round/>
                <a:headEnd/>
                <a:tailEnd/>
              </a:ln>
              <a:effectLst/>
            </p:spPr>
            <p:txBody>
              <a:bodyPr lIns="54000" tIns="54000" rIns="54000" bIns="54000" anchor="ctr" anchorCtr="1"/>
              <a:lstStyle/>
              <a:p>
                <a:endParaRPr lang="en-US" sz="900" dirty="0">
                  <a:solidFill>
                    <a:schemeClr val="bg1"/>
                  </a:solidFill>
                  <a:latin typeface="Arial" pitchFamily="34" charset="0"/>
                  <a:cs typeface="Arial" pitchFamily="34" charset="0"/>
                </a:endParaRPr>
              </a:p>
            </p:txBody>
          </p:sp>
          <p:sp>
            <p:nvSpPr>
              <p:cNvPr id="62" name="Text Box 48"/>
              <p:cNvSpPr txBox="1">
                <a:spLocks noChangeArrowheads="1"/>
              </p:cNvSpPr>
              <p:nvPr/>
            </p:nvSpPr>
            <p:spPr bwMode="gray">
              <a:xfrm>
                <a:off x="4117" y="2452"/>
                <a:ext cx="493" cy="134"/>
              </a:xfrm>
              <a:prstGeom prst="rect">
                <a:avLst/>
              </a:prstGeom>
              <a:noFill/>
              <a:ln w="6350">
                <a:noFill/>
                <a:miter lim="800000"/>
                <a:headEnd/>
                <a:tailEnd/>
              </a:ln>
              <a:effectLst/>
            </p:spPr>
            <p:txBody>
              <a:bodyPr lIns="36000" tIns="36000" rIns="36000" bIns="36000" anchor="ctr" anchorCtr="1"/>
              <a:lstStyle/>
              <a:p>
                <a:r>
                  <a:rPr lang="en-US" sz="900" b="1" dirty="0" smtClean="0">
                    <a:solidFill>
                      <a:schemeClr val="bg1"/>
                    </a:solidFill>
                    <a:latin typeface="Arial" pitchFamily="34" charset="0"/>
                    <a:cs typeface="Arial" pitchFamily="34" charset="0"/>
                  </a:rPr>
                  <a:t>Covenants</a:t>
                </a:r>
                <a:endParaRPr lang="en-US" sz="900" b="1" dirty="0">
                  <a:solidFill>
                    <a:schemeClr val="bg1"/>
                  </a:solidFill>
                  <a:latin typeface="Arial" pitchFamily="34" charset="0"/>
                  <a:cs typeface="Arial" pitchFamily="34" charset="0"/>
                </a:endParaRPr>
              </a:p>
            </p:txBody>
          </p:sp>
        </p:grpSp>
        <p:grpSp>
          <p:nvGrpSpPr>
            <p:cNvPr id="52" name="Group 49"/>
            <p:cNvGrpSpPr>
              <a:grpSpLocks/>
            </p:cNvGrpSpPr>
            <p:nvPr/>
          </p:nvGrpSpPr>
          <p:grpSpPr bwMode="gray">
            <a:xfrm>
              <a:off x="1442" y="1122"/>
              <a:ext cx="476" cy="400"/>
              <a:chOff x="3460" y="3283"/>
              <a:chExt cx="713" cy="601"/>
            </a:xfrm>
            <a:grpFill/>
          </p:grpSpPr>
          <p:sp>
            <p:nvSpPr>
              <p:cNvPr id="59" name="Freeform 50"/>
              <p:cNvSpPr>
                <a:spLocks/>
              </p:cNvSpPr>
              <p:nvPr/>
            </p:nvSpPr>
            <p:spPr bwMode="gray">
              <a:xfrm rot="10800000">
                <a:off x="3460" y="3283"/>
                <a:ext cx="713" cy="601"/>
              </a:xfrm>
              <a:custGeom>
                <a:avLst/>
                <a:gdLst/>
                <a:ahLst/>
                <a:cxnLst>
                  <a:cxn ang="0">
                    <a:pos x="294" y="1542"/>
                  </a:cxn>
                  <a:cxn ang="0">
                    <a:pos x="798" y="1543"/>
                  </a:cxn>
                  <a:cxn ang="0">
                    <a:pos x="904" y="1266"/>
                  </a:cxn>
                  <a:cxn ang="0">
                    <a:pos x="1182" y="1372"/>
                  </a:cxn>
                  <a:cxn ang="0">
                    <a:pos x="1182" y="1543"/>
                  </a:cxn>
                  <a:cxn ang="0">
                    <a:pos x="1832" y="1532"/>
                  </a:cxn>
                  <a:cxn ang="0">
                    <a:pos x="1862" y="960"/>
                  </a:cxn>
                  <a:cxn ang="0">
                    <a:pos x="1584" y="853"/>
                  </a:cxn>
                  <a:cxn ang="0">
                    <a:pos x="1690" y="576"/>
                  </a:cxn>
                  <a:cxn ang="0">
                    <a:pos x="1862" y="576"/>
                  </a:cxn>
                  <a:cxn ang="0">
                    <a:pos x="1904" y="0"/>
                  </a:cxn>
                  <a:cxn ang="0">
                    <a:pos x="368" y="0"/>
                  </a:cxn>
                  <a:cxn ang="0">
                    <a:pos x="325" y="576"/>
                  </a:cxn>
                  <a:cxn ang="0">
                    <a:pos x="48" y="682"/>
                  </a:cxn>
                  <a:cxn ang="0">
                    <a:pos x="154" y="960"/>
                  </a:cxn>
                  <a:cxn ang="0">
                    <a:pos x="325" y="960"/>
                  </a:cxn>
                  <a:cxn ang="0">
                    <a:pos x="294" y="1536"/>
                  </a:cxn>
                  <a:cxn ang="0">
                    <a:pos x="294" y="1536"/>
                  </a:cxn>
                  <a:cxn ang="0">
                    <a:pos x="294" y="1542"/>
                  </a:cxn>
                </a:cxnLst>
                <a:rect l="0" t="0" r="r" b="b"/>
                <a:pathLst>
                  <a:path w="2012" h="1698">
                    <a:moveTo>
                      <a:pt x="294" y="1542"/>
                    </a:moveTo>
                    <a:cubicBezTo>
                      <a:pt x="457" y="1600"/>
                      <a:pt x="635" y="1601"/>
                      <a:pt x="798" y="1543"/>
                    </a:cubicBezTo>
                    <a:cubicBezTo>
                      <a:pt x="750" y="1437"/>
                      <a:pt x="798" y="1313"/>
                      <a:pt x="904" y="1266"/>
                    </a:cubicBezTo>
                    <a:cubicBezTo>
                      <a:pt x="1010" y="1218"/>
                      <a:pt x="1134" y="1266"/>
                      <a:pt x="1182" y="1372"/>
                    </a:cubicBezTo>
                    <a:cubicBezTo>
                      <a:pt x="1206" y="1427"/>
                      <a:pt x="1206" y="1489"/>
                      <a:pt x="1182" y="1543"/>
                    </a:cubicBezTo>
                    <a:cubicBezTo>
                      <a:pt x="1372" y="1698"/>
                      <a:pt x="1647" y="1693"/>
                      <a:pt x="1832" y="1532"/>
                    </a:cubicBezTo>
                    <a:cubicBezTo>
                      <a:pt x="1917" y="1352"/>
                      <a:pt x="1928" y="1147"/>
                      <a:pt x="1862" y="960"/>
                    </a:cubicBezTo>
                    <a:cubicBezTo>
                      <a:pt x="1756" y="1007"/>
                      <a:pt x="1631" y="959"/>
                      <a:pt x="1584" y="853"/>
                    </a:cubicBezTo>
                    <a:cubicBezTo>
                      <a:pt x="1537" y="747"/>
                      <a:pt x="1584" y="623"/>
                      <a:pt x="1690" y="576"/>
                    </a:cubicBezTo>
                    <a:cubicBezTo>
                      <a:pt x="1745" y="551"/>
                      <a:pt x="1807" y="551"/>
                      <a:pt x="1862" y="576"/>
                    </a:cubicBezTo>
                    <a:cubicBezTo>
                      <a:pt x="1995" y="411"/>
                      <a:pt x="2012" y="181"/>
                      <a:pt x="1904" y="0"/>
                    </a:cubicBezTo>
                    <a:lnTo>
                      <a:pt x="368" y="0"/>
                    </a:lnTo>
                    <a:cubicBezTo>
                      <a:pt x="475" y="181"/>
                      <a:pt x="459" y="411"/>
                      <a:pt x="325" y="576"/>
                    </a:cubicBezTo>
                    <a:cubicBezTo>
                      <a:pt x="219" y="528"/>
                      <a:pt x="95" y="576"/>
                      <a:pt x="48" y="682"/>
                    </a:cubicBezTo>
                    <a:cubicBezTo>
                      <a:pt x="0" y="788"/>
                      <a:pt x="48" y="912"/>
                      <a:pt x="154" y="960"/>
                    </a:cubicBezTo>
                    <a:cubicBezTo>
                      <a:pt x="209" y="984"/>
                      <a:pt x="271" y="984"/>
                      <a:pt x="325" y="960"/>
                    </a:cubicBezTo>
                    <a:cubicBezTo>
                      <a:pt x="392" y="1148"/>
                      <a:pt x="381" y="1355"/>
                      <a:pt x="294" y="1536"/>
                    </a:cubicBezTo>
                    <a:lnTo>
                      <a:pt x="294" y="1536"/>
                    </a:lnTo>
                    <a:lnTo>
                      <a:pt x="294" y="1542"/>
                    </a:lnTo>
                    <a:close/>
                  </a:path>
                </a:pathLst>
              </a:custGeom>
              <a:solidFill>
                <a:schemeClr val="accent3"/>
              </a:solidFill>
              <a:ln w="6350" cap="flat" cmpd="sng">
                <a:solidFill>
                  <a:schemeClr val="bg1"/>
                </a:solidFill>
                <a:prstDash val="solid"/>
                <a:round/>
                <a:headEnd/>
                <a:tailEnd/>
              </a:ln>
              <a:effectLst/>
            </p:spPr>
            <p:txBody>
              <a:bodyPr lIns="54000" tIns="54000" rIns="54000" bIns="54000" anchor="ctr" anchorCtr="1"/>
              <a:lstStyle/>
              <a:p>
                <a:endParaRPr lang="en-US" sz="900" dirty="0">
                  <a:solidFill>
                    <a:schemeClr val="bg1"/>
                  </a:solidFill>
                  <a:latin typeface="Arial" pitchFamily="34" charset="0"/>
                  <a:cs typeface="Arial" pitchFamily="34" charset="0"/>
                </a:endParaRPr>
              </a:p>
            </p:txBody>
          </p:sp>
          <p:sp>
            <p:nvSpPr>
              <p:cNvPr id="60" name="Text Box 51"/>
              <p:cNvSpPr txBox="1">
                <a:spLocks noChangeArrowheads="1"/>
              </p:cNvSpPr>
              <p:nvPr/>
            </p:nvSpPr>
            <p:spPr bwMode="gray">
              <a:xfrm>
                <a:off x="3577" y="3545"/>
                <a:ext cx="493" cy="134"/>
              </a:xfrm>
              <a:prstGeom prst="rect">
                <a:avLst/>
              </a:prstGeom>
              <a:noFill/>
              <a:ln w="6350">
                <a:noFill/>
                <a:miter lim="800000"/>
                <a:headEnd/>
                <a:tailEnd/>
              </a:ln>
              <a:effectLst/>
            </p:spPr>
            <p:txBody>
              <a:bodyPr lIns="36000" tIns="36000" rIns="36000" bIns="36000" anchor="ctr" anchorCtr="1"/>
              <a:lstStyle/>
              <a:p>
                <a:pPr algn="ctr"/>
                <a:r>
                  <a:rPr lang="en-US" sz="900" b="1" dirty="0" smtClean="0">
                    <a:solidFill>
                      <a:schemeClr val="bg1"/>
                    </a:solidFill>
                    <a:latin typeface="Arial" pitchFamily="34" charset="0"/>
                    <a:cs typeface="Arial" pitchFamily="34" charset="0"/>
                  </a:rPr>
                  <a:t>Optimization</a:t>
                </a:r>
                <a:br>
                  <a:rPr lang="en-US" sz="900" b="1" dirty="0" smtClean="0">
                    <a:solidFill>
                      <a:schemeClr val="bg1"/>
                    </a:solidFill>
                    <a:latin typeface="Arial" pitchFamily="34" charset="0"/>
                    <a:cs typeface="Arial" pitchFamily="34" charset="0"/>
                  </a:rPr>
                </a:br>
                <a:r>
                  <a:rPr lang="en-US" sz="900" b="1" dirty="0" smtClean="0">
                    <a:solidFill>
                      <a:schemeClr val="bg1"/>
                    </a:solidFill>
                    <a:latin typeface="Arial" pitchFamily="34" charset="0"/>
                    <a:cs typeface="Arial" pitchFamily="34" charset="0"/>
                  </a:rPr>
                  <a:t> of capital structure</a:t>
                </a:r>
                <a:endParaRPr lang="en-US" sz="900" b="1" dirty="0">
                  <a:solidFill>
                    <a:schemeClr val="bg1"/>
                  </a:solidFill>
                  <a:latin typeface="Arial" pitchFamily="34" charset="0"/>
                  <a:cs typeface="Arial" pitchFamily="34" charset="0"/>
                </a:endParaRPr>
              </a:p>
            </p:txBody>
          </p:sp>
        </p:grpSp>
        <p:grpSp>
          <p:nvGrpSpPr>
            <p:cNvPr id="53" name="Group 52"/>
            <p:cNvGrpSpPr>
              <a:grpSpLocks/>
            </p:cNvGrpSpPr>
            <p:nvPr/>
          </p:nvGrpSpPr>
          <p:grpSpPr bwMode="gray">
            <a:xfrm>
              <a:off x="1802" y="1088"/>
              <a:ext cx="407" cy="433"/>
              <a:chOff x="4000" y="3233"/>
              <a:chExt cx="610" cy="649"/>
            </a:xfrm>
            <a:grpFill/>
          </p:grpSpPr>
          <p:sp>
            <p:nvSpPr>
              <p:cNvPr id="57" name="Freeform 53"/>
              <p:cNvSpPr>
                <a:spLocks/>
              </p:cNvSpPr>
              <p:nvPr/>
            </p:nvSpPr>
            <p:spPr bwMode="gray">
              <a:xfrm rot="10800000">
                <a:off x="4000" y="3233"/>
                <a:ext cx="610" cy="649"/>
              </a:xfrm>
              <a:custGeom>
                <a:avLst/>
                <a:gdLst/>
                <a:ahLst/>
                <a:cxnLst>
                  <a:cxn ang="0">
                    <a:pos x="1610" y="0"/>
                  </a:cxn>
                  <a:cxn ang="0">
                    <a:pos x="0" y="0"/>
                  </a:cxn>
                  <a:cxn ang="0">
                    <a:pos x="0" y="1462"/>
                  </a:cxn>
                  <a:cxn ang="0">
                    <a:pos x="576" y="1504"/>
                  </a:cxn>
                  <a:cxn ang="0">
                    <a:pos x="682" y="1782"/>
                  </a:cxn>
                  <a:cxn ang="0">
                    <a:pos x="960" y="1676"/>
                  </a:cxn>
                  <a:cxn ang="0">
                    <a:pos x="960" y="1504"/>
                  </a:cxn>
                  <a:cxn ang="0">
                    <a:pos x="1536" y="1536"/>
                  </a:cxn>
                  <a:cxn ang="0">
                    <a:pos x="1536" y="1536"/>
                  </a:cxn>
                  <a:cxn ang="0">
                    <a:pos x="1536" y="1536"/>
                  </a:cxn>
                  <a:cxn ang="0">
                    <a:pos x="1568" y="960"/>
                  </a:cxn>
                  <a:cxn ang="0">
                    <a:pos x="1290" y="854"/>
                  </a:cxn>
                  <a:cxn ang="0">
                    <a:pos x="1397" y="576"/>
                  </a:cxn>
                  <a:cxn ang="0">
                    <a:pos x="1568" y="576"/>
                  </a:cxn>
                  <a:cxn ang="0">
                    <a:pos x="1610" y="0"/>
                  </a:cxn>
                </a:cxnLst>
                <a:rect l="0" t="0" r="r" b="b"/>
                <a:pathLst>
                  <a:path w="1718" h="1829">
                    <a:moveTo>
                      <a:pt x="1610" y="0"/>
                    </a:moveTo>
                    <a:lnTo>
                      <a:pt x="0" y="0"/>
                    </a:lnTo>
                    <a:lnTo>
                      <a:pt x="0" y="1462"/>
                    </a:lnTo>
                    <a:cubicBezTo>
                      <a:pt x="182" y="1354"/>
                      <a:pt x="412" y="1371"/>
                      <a:pt x="576" y="1504"/>
                    </a:cubicBezTo>
                    <a:cubicBezTo>
                      <a:pt x="529" y="1610"/>
                      <a:pt x="576" y="1735"/>
                      <a:pt x="682" y="1782"/>
                    </a:cubicBezTo>
                    <a:cubicBezTo>
                      <a:pt x="788" y="1829"/>
                      <a:pt x="913" y="1782"/>
                      <a:pt x="960" y="1676"/>
                    </a:cubicBezTo>
                    <a:cubicBezTo>
                      <a:pt x="984" y="1621"/>
                      <a:pt x="984" y="1559"/>
                      <a:pt x="960" y="1504"/>
                    </a:cubicBezTo>
                    <a:cubicBezTo>
                      <a:pt x="1149" y="1438"/>
                      <a:pt x="1356" y="1449"/>
                      <a:pt x="1536" y="1536"/>
                    </a:cubicBezTo>
                    <a:lnTo>
                      <a:pt x="1536" y="1536"/>
                    </a:lnTo>
                    <a:lnTo>
                      <a:pt x="1536" y="1536"/>
                    </a:lnTo>
                    <a:cubicBezTo>
                      <a:pt x="1623" y="1356"/>
                      <a:pt x="1634" y="1148"/>
                      <a:pt x="1568" y="960"/>
                    </a:cubicBezTo>
                    <a:cubicBezTo>
                      <a:pt x="1462" y="1007"/>
                      <a:pt x="1338" y="960"/>
                      <a:pt x="1290" y="854"/>
                    </a:cubicBezTo>
                    <a:cubicBezTo>
                      <a:pt x="1243" y="748"/>
                      <a:pt x="1291" y="623"/>
                      <a:pt x="1397" y="576"/>
                    </a:cubicBezTo>
                    <a:cubicBezTo>
                      <a:pt x="1451" y="552"/>
                      <a:pt x="1513" y="552"/>
                      <a:pt x="1568" y="576"/>
                    </a:cubicBezTo>
                    <a:cubicBezTo>
                      <a:pt x="1701" y="412"/>
                      <a:pt x="1718" y="182"/>
                      <a:pt x="1610" y="0"/>
                    </a:cubicBezTo>
                    <a:close/>
                  </a:path>
                </a:pathLst>
              </a:custGeom>
              <a:solidFill>
                <a:schemeClr val="accent4"/>
              </a:solidFill>
              <a:ln w="6350" cap="flat" cmpd="sng">
                <a:solidFill>
                  <a:schemeClr val="bg1"/>
                </a:solidFill>
                <a:prstDash val="solid"/>
                <a:round/>
                <a:headEnd/>
                <a:tailEnd/>
              </a:ln>
              <a:effectLst/>
            </p:spPr>
            <p:txBody>
              <a:bodyPr lIns="54000" tIns="54000" rIns="54000" bIns="54000" anchor="ctr" anchorCtr="1"/>
              <a:lstStyle/>
              <a:p>
                <a:endParaRPr lang="en-US" sz="900" dirty="0">
                  <a:solidFill>
                    <a:schemeClr val="bg1"/>
                  </a:solidFill>
                  <a:latin typeface="Arial" pitchFamily="34" charset="0"/>
                  <a:cs typeface="Arial" pitchFamily="34" charset="0"/>
                </a:endParaRPr>
              </a:p>
            </p:txBody>
          </p:sp>
          <p:sp>
            <p:nvSpPr>
              <p:cNvPr id="58" name="Text Box 54"/>
              <p:cNvSpPr txBox="1">
                <a:spLocks noChangeArrowheads="1"/>
              </p:cNvSpPr>
              <p:nvPr/>
            </p:nvSpPr>
            <p:spPr bwMode="gray">
              <a:xfrm>
                <a:off x="4117" y="3545"/>
                <a:ext cx="493" cy="134"/>
              </a:xfrm>
              <a:prstGeom prst="rect">
                <a:avLst/>
              </a:prstGeom>
              <a:noFill/>
              <a:ln w="6350">
                <a:noFill/>
                <a:miter lim="800000"/>
                <a:headEnd/>
                <a:tailEnd/>
              </a:ln>
              <a:effectLst/>
            </p:spPr>
            <p:txBody>
              <a:bodyPr lIns="36000" tIns="36000" rIns="36000" bIns="36000" anchor="ctr" anchorCtr="1"/>
              <a:lstStyle/>
              <a:p>
                <a:pPr algn="ctr"/>
                <a:r>
                  <a:rPr lang="en-US" sz="900" b="1" dirty="0" smtClean="0">
                    <a:solidFill>
                      <a:schemeClr val="bg1"/>
                    </a:solidFill>
                    <a:latin typeface="Arial" pitchFamily="34" charset="0"/>
                    <a:cs typeface="Arial" pitchFamily="34" charset="0"/>
                  </a:rPr>
                  <a:t>Market value</a:t>
                </a:r>
                <a:br>
                  <a:rPr lang="en-US" sz="900" b="1" dirty="0" smtClean="0">
                    <a:solidFill>
                      <a:schemeClr val="bg1"/>
                    </a:solidFill>
                    <a:latin typeface="Arial" pitchFamily="34" charset="0"/>
                    <a:cs typeface="Arial" pitchFamily="34" charset="0"/>
                  </a:rPr>
                </a:br>
                <a:r>
                  <a:rPr lang="en-US" sz="900" b="1" dirty="0" smtClean="0">
                    <a:solidFill>
                      <a:schemeClr val="bg1"/>
                    </a:solidFill>
                    <a:latin typeface="Arial" pitchFamily="34" charset="0"/>
                    <a:cs typeface="Arial" pitchFamily="34" charset="0"/>
                  </a:rPr>
                  <a:t>vs.</a:t>
                </a:r>
                <a:br>
                  <a:rPr lang="en-US" sz="900" b="1" dirty="0" smtClean="0">
                    <a:solidFill>
                      <a:schemeClr val="bg1"/>
                    </a:solidFill>
                    <a:latin typeface="Arial" pitchFamily="34" charset="0"/>
                    <a:cs typeface="Arial" pitchFamily="34" charset="0"/>
                  </a:rPr>
                </a:br>
                <a:r>
                  <a:rPr lang="en-US" sz="900" b="1" dirty="0" smtClean="0">
                    <a:solidFill>
                      <a:schemeClr val="bg1"/>
                    </a:solidFill>
                    <a:latin typeface="Arial" pitchFamily="34" charset="0"/>
                    <a:cs typeface="Arial" pitchFamily="34" charset="0"/>
                  </a:rPr>
                  <a:t>book value</a:t>
                </a:r>
                <a:endParaRPr lang="en-US" sz="900" b="1" dirty="0">
                  <a:solidFill>
                    <a:schemeClr val="bg1"/>
                  </a:solidFill>
                  <a:latin typeface="Arial" pitchFamily="34" charset="0"/>
                  <a:cs typeface="Arial" pitchFamily="34" charset="0"/>
                </a:endParaRPr>
              </a:p>
            </p:txBody>
          </p:sp>
        </p:grpSp>
        <p:grpSp>
          <p:nvGrpSpPr>
            <p:cNvPr id="54" name="Group 55"/>
            <p:cNvGrpSpPr>
              <a:grpSpLocks/>
            </p:cNvGrpSpPr>
            <p:nvPr/>
          </p:nvGrpSpPr>
          <p:grpSpPr bwMode="gray">
            <a:xfrm>
              <a:off x="1808" y="727"/>
              <a:ext cx="405" cy="475"/>
              <a:chOff x="4009" y="2691"/>
              <a:chExt cx="607" cy="713"/>
            </a:xfrm>
            <a:grpFill/>
          </p:grpSpPr>
          <p:sp>
            <p:nvSpPr>
              <p:cNvPr id="55" name="Freeform 56"/>
              <p:cNvSpPr>
                <a:spLocks/>
              </p:cNvSpPr>
              <p:nvPr/>
            </p:nvSpPr>
            <p:spPr bwMode="gray">
              <a:xfrm rot="5400000">
                <a:off x="3953" y="2747"/>
                <a:ext cx="713" cy="601"/>
              </a:xfrm>
              <a:custGeom>
                <a:avLst/>
                <a:gdLst/>
                <a:ahLst/>
                <a:cxnLst>
                  <a:cxn ang="0">
                    <a:pos x="294" y="1542"/>
                  </a:cxn>
                  <a:cxn ang="0">
                    <a:pos x="798" y="1543"/>
                  </a:cxn>
                  <a:cxn ang="0">
                    <a:pos x="904" y="1266"/>
                  </a:cxn>
                  <a:cxn ang="0">
                    <a:pos x="1182" y="1372"/>
                  </a:cxn>
                  <a:cxn ang="0">
                    <a:pos x="1182" y="1543"/>
                  </a:cxn>
                  <a:cxn ang="0">
                    <a:pos x="1832" y="1532"/>
                  </a:cxn>
                  <a:cxn ang="0">
                    <a:pos x="1862" y="960"/>
                  </a:cxn>
                  <a:cxn ang="0">
                    <a:pos x="1584" y="853"/>
                  </a:cxn>
                  <a:cxn ang="0">
                    <a:pos x="1690" y="576"/>
                  </a:cxn>
                  <a:cxn ang="0">
                    <a:pos x="1862" y="576"/>
                  </a:cxn>
                  <a:cxn ang="0">
                    <a:pos x="1904" y="0"/>
                  </a:cxn>
                  <a:cxn ang="0">
                    <a:pos x="368" y="0"/>
                  </a:cxn>
                  <a:cxn ang="0">
                    <a:pos x="325" y="576"/>
                  </a:cxn>
                  <a:cxn ang="0">
                    <a:pos x="48" y="682"/>
                  </a:cxn>
                  <a:cxn ang="0">
                    <a:pos x="154" y="960"/>
                  </a:cxn>
                  <a:cxn ang="0">
                    <a:pos x="325" y="960"/>
                  </a:cxn>
                  <a:cxn ang="0">
                    <a:pos x="294" y="1536"/>
                  </a:cxn>
                  <a:cxn ang="0">
                    <a:pos x="294" y="1536"/>
                  </a:cxn>
                  <a:cxn ang="0">
                    <a:pos x="294" y="1542"/>
                  </a:cxn>
                </a:cxnLst>
                <a:rect l="0" t="0" r="r" b="b"/>
                <a:pathLst>
                  <a:path w="2012" h="1698">
                    <a:moveTo>
                      <a:pt x="294" y="1542"/>
                    </a:moveTo>
                    <a:cubicBezTo>
                      <a:pt x="457" y="1600"/>
                      <a:pt x="635" y="1601"/>
                      <a:pt x="798" y="1543"/>
                    </a:cubicBezTo>
                    <a:cubicBezTo>
                      <a:pt x="750" y="1437"/>
                      <a:pt x="798" y="1313"/>
                      <a:pt x="904" y="1266"/>
                    </a:cubicBezTo>
                    <a:cubicBezTo>
                      <a:pt x="1010" y="1218"/>
                      <a:pt x="1134" y="1266"/>
                      <a:pt x="1182" y="1372"/>
                    </a:cubicBezTo>
                    <a:cubicBezTo>
                      <a:pt x="1206" y="1427"/>
                      <a:pt x="1206" y="1489"/>
                      <a:pt x="1182" y="1543"/>
                    </a:cubicBezTo>
                    <a:cubicBezTo>
                      <a:pt x="1372" y="1698"/>
                      <a:pt x="1647" y="1693"/>
                      <a:pt x="1832" y="1532"/>
                    </a:cubicBezTo>
                    <a:cubicBezTo>
                      <a:pt x="1917" y="1352"/>
                      <a:pt x="1928" y="1147"/>
                      <a:pt x="1862" y="960"/>
                    </a:cubicBezTo>
                    <a:cubicBezTo>
                      <a:pt x="1756" y="1007"/>
                      <a:pt x="1631" y="959"/>
                      <a:pt x="1584" y="853"/>
                    </a:cubicBezTo>
                    <a:cubicBezTo>
                      <a:pt x="1537" y="747"/>
                      <a:pt x="1584" y="623"/>
                      <a:pt x="1690" y="576"/>
                    </a:cubicBezTo>
                    <a:cubicBezTo>
                      <a:pt x="1745" y="551"/>
                      <a:pt x="1807" y="551"/>
                      <a:pt x="1862" y="576"/>
                    </a:cubicBezTo>
                    <a:cubicBezTo>
                      <a:pt x="1995" y="411"/>
                      <a:pt x="2012" y="181"/>
                      <a:pt x="1904" y="0"/>
                    </a:cubicBezTo>
                    <a:lnTo>
                      <a:pt x="368" y="0"/>
                    </a:lnTo>
                    <a:cubicBezTo>
                      <a:pt x="475" y="181"/>
                      <a:pt x="459" y="411"/>
                      <a:pt x="325" y="576"/>
                    </a:cubicBezTo>
                    <a:cubicBezTo>
                      <a:pt x="219" y="528"/>
                      <a:pt x="95" y="576"/>
                      <a:pt x="48" y="682"/>
                    </a:cubicBezTo>
                    <a:cubicBezTo>
                      <a:pt x="0" y="788"/>
                      <a:pt x="48" y="912"/>
                      <a:pt x="154" y="960"/>
                    </a:cubicBezTo>
                    <a:cubicBezTo>
                      <a:pt x="209" y="984"/>
                      <a:pt x="271" y="984"/>
                      <a:pt x="325" y="960"/>
                    </a:cubicBezTo>
                    <a:cubicBezTo>
                      <a:pt x="392" y="1148"/>
                      <a:pt x="381" y="1355"/>
                      <a:pt x="294" y="1536"/>
                    </a:cubicBezTo>
                    <a:lnTo>
                      <a:pt x="294" y="1536"/>
                    </a:lnTo>
                    <a:lnTo>
                      <a:pt x="294" y="1542"/>
                    </a:lnTo>
                    <a:close/>
                  </a:path>
                </a:pathLst>
              </a:custGeom>
              <a:solidFill>
                <a:schemeClr val="accent3"/>
              </a:solidFill>
              <a:ln w="6350" cap="flat" cmpd="sng">
                <a:solidFill>
                  <a:schemeClr val="bg1"/>
                </a:solidFill>
                <a:prstDash val="solid"/>
                <a:round/>
                <a:headEnd/>
                <a:tailEnd/>
              </a:ln>
              <a:effectLst/>
            </p:spPr>
            <p:txBody>
              <a:bodyPr lIns="54000" tIns="54000" rIns="54000" bIns="54000" anchor="ctr" anchorCtr="1"/>
              <a:lstStyle/>
              <a:p>
                <a:endParaRPr lang="en-US" sz="900" dirty="0">
                  <a:solidFill>
                    <a:schemeClr val="bg1"/>
                  </a:solidFill>
                  <a:latin typeface="Arial" pitchFamily="34" charset="0"/>
                  <a:cs typeface="Arial" pitchFamily="34" charset="0"/>
                </a:endParaRPr>
              </a:p>
            </p:txBody>
          </p:sp>
          <p:sp>
            <p:nvSpPr>
              <p:cNvPr id="56" name="Text Box 57"/>
              <p:cNvSpPr txBox="1">
                <a:spLocks noChangeArrowheads="1"/>
              </p:cNvSpPr>
              <p:nvPr/>
            </p:nvSpPr>
            <p:spPr bwMode="gray">
              <a:xfrm>
                <a:off x="4123" y="2952"/>
                <a:ext cx="493" cy="206"/>
              </a:xfrm>
              <a:prstGeom prst="rect">
                <a:avLst/>
              </a:prstGeom>
              <a:noFill/>
              <a:ln w="6350">
                <a:noFill/>
                <a:miter lim="800000"/>
                <a:headEnd/>
                <a:tailEnd/>
              </a:ln>
              <a:effectLst/>
            </p:spPr>
            <p:txBody>
              <a:bodyPr lIns="36000" tIns="36000" rIns="36000" bIns="36000" anchor="ctr" anchorCtr="1"/>
              <a:lstStyle/>
              <a:p>
                <a:pPr algn="ctr"/>
                <a:r>
                  <a:rPr lang="en-US" sz="900" b="1" dirty="0" smtClean="0">
                    <a:solidFill>
                      <a:schemeClr val="bg1"/>
                    </a:solidFill>
                    <a:latin typeface="Arial" pitchFamily="34" charset="0"/>
                    <a:cs typeface="Arial" pitchFamily="34" charset="0"/>
                  </a:rPr>
                  <a:t>Fair market interest</a:t>
                </a:r>
                <a:endParaRPr lang="en-US" sz="900" b="1" dirty="0">
                  <a:solidFill>
                    <a:schemeClr val="bg1"/>
                  </a:solidFill>
                  <a:latin typeface="Arial" pitchFamily="34" charset="0"/>
                  <a:cs typeface="Arial" pitchFamily="34" charset="0"/>
                </a:endParaRPr>
              </a:p>
            </p:txBody>
          </p:sp>
        </p:grpSp>
      </p:grpSp>
      <p:sp>
        <p:nvSpPr>
          <p:cNvPr id="73" name="Rechteck 72"/>
          <p:cNvSpPr/>
          <p:nvPr/>
        </p:nvSpPr>
        <p:spPr>
          <a:xfrm>
            <a:off x="6858451" y="2112533"/>
            <a:ext cx="343704" cy="323837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lIns="54000" tIns="54000" rIns="54000" bIns="54000" rtlCol="0" anchor="ctr"/>
          <a:lstStyle/>
          <a:p>
            <a:pPr algn="ctr"/>
            <a:r>
              <a:rPr lang="en-US" sz="900" b="1" dirty="0" smtClean="0"/>
              <a:t>Results of analysis</a:t>
            </a:r>
            <a:endParaRPr lang="en-US" sz="900" b="1" dirty="0"/>
          </a:p>
        </p:txBody>
      </p:sp>
      <p:sp>
        <p:nvSpPr>
          <p:cNvPr id="74" name="Pfeil nach rechts 73"/>
          <p:cNvSpPr/>
          <p:nvPr/>
        </p:nvSpPr>
        <p:spPr>
          <a:xfrm>
            <a:off x="6190561" y="2571993"/>
            <a:ext cx="249161" cy="2304256"/>
          </a:xfrm>
          <a:prstGeom prst="rightArrow">
            <a:avLst>
              <a:gd name="adj1" fmla="val 100000"/>
              <a:gd name="adj2" fmla="val 100000"/>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vert="wordArtVert" rtlCol="0" anchor="ctr"/>
          <a:lstStyle/>
          <a:p>
            <a:pPr algn="ctr"/>
            <a:endParaRPr lang="en-US" sz="900" b="1" dirty="0" smtClean="0"/>
          </a:p>
        </p:txBody>
      </p:sp>
    </p:spTree>
    <p:extLst>
      <p:ext uri="{BB962C8B-B14F-4D97-AF65-F5344CB8AC3E}">
        <p14:creationId xmlns:p14="http://schemas.microsoft.com/office/powerpoint/2010/main" val="62213469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a:t>Financing (Planning) </a:t>
            </a:r>
          </a:p>
        </p:txBody>
      </p:sp>
      <p:sp>
        <p:nvSpPr>
          <p:cNvPr id="4" name="Titel 3"/>
          <p:cNvSpPr>
            <a:spLocks noGrp="1"/>
          </p:cNvSpPr>
          <p:nvPr>
            <p:ph type="title"/>
          </p:nvPr>
        </p:nvSpPr>
        <p:spPr/>
        <p:txBody>
          <a:bodyPr/>
          <a:lstStyle/>
          <a:p>
            <a:r>
              <a:rPr lang="en-US" dirty="0" smtClean="0"/>
              <a:t>Overview (4/5) – Pitfalls</a:t>
            </a:r>
            <a:endParaRPr lang="en-US" dirty="0"/>
          </a:p>
        </p:txBody>
      </p:sp>
      <p:graphicFrame>
        <p:nvGraphicFramePr>
          <p:cNvPr id="70" name="Tabelle 69"/>
          <p:cNvGraphicFramePr>
            <a:graphicFrameLocks noGrp="1"/>
          </p:cNvGraphicFramePr>
          <p:nvPr>
            <p:extLst>
              <p:ext uri="{D42A27DB-BD31-4B8C-83A1-F6EECF244321}">
                <p14:modId xmlns:p14="http://schemas.microsoft.com/office/powerpoint/2010/main" val="2890719247"/>
              </p:ext>
            </p:extLst>
          </p:nvPr>
        </p:nvGraphicFramePr>
        <p:xfrm>
          <a:off x="488950" y="1422400"/>
          <a:ext cx="8928100" cy="4313118"/>
        </p:xfrm>
        <a:graphic>
          <a:graphicData uri="http://schemas.openxmlformats.org/drawingml/2006/table">
            <a:tbl>
              <a:tblPr firstRow="1" bandRow="1">
                <a:tableStyleId>{5C22544A-7EE6-4342-B048-85BDC9FD1C3A}</a:tableStyleId>
              </a:tblPr>
              <a:tblGrid>
                <a:gridCol w="625475"/>
                <a:gridCol w="8302625"/>
              </a:tblGrid>
              <a:tr h="288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No.</a:t>
                      </a: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marL="0" marR="0" lvl="0" indent="0" algn="l" defTabSz="914400" rtl="0" eaLnBrk="1" fontAlgn="auto" latinLnBrk="0" hangingPunct="1">
                        <a:lnSpc>
                          <a:spcPct val="95000"/>
                        </a:lnSpc>
                        <a:spcBef>
                          <a:spcPts val="0"/>
                        </a:spcBef>
                        <a:spcAft>
                          <a:spcPts val="0"/>
                        </a:spcAft>
                        <a:buClr>
                          <a:srgbClr val="97989A"/>
                        </a:buClr>
                        <a:buSzPct val="100000"/>
                        <a:buFont typeface="Arial" pitchFamily="34" charset="0"/>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Pitfalls/Lessons learned</a:t>
                      </a:r>
                    </a:p>
                  </a:txBody>
                  <a:tcPr marL="54000" marR="54000" marT="54000" marB="54000"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r>
              <a:tr h="648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1" i="0" u="none" strike="noStrike" kern="1200" cap="none" spc="0" normalizeH="0" baseline="0" noProof="0" dirty="0" smtClean="0">
                          <a:ln>
                            <a:noFill/>
                          </a:ln>
                          <a:solidFill>
                            <a:srgbClr val="000000"/>
                          </a:solidFill>
                          <a:effectLst/>
                          <a:uLnTx/>
                          <a:uFillTx/>
                          <a:latin typeface="+mn-lt"/>
                          <a:ea typeface="+mn-ea"/>
                          <a:cs typeface="Arial" pitchFamily="34" charset="0"/>
                        </a:rPr>
                        <a:t>Availability of liabilities: </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Are liabilities even available in the amount shown in the planning or as taken up (e.g. benchmarking of liabilities KPIs with sector parameters)? Special importance in case of restructuring, reproduction of liabilities in accordance with current contractual obligations (prior to/after restructuring loan)</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612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400"/>
                        </a:spcAft>
                        <a:buClr>
                          <a:schemeClr val="tx2"/>
                        </a:buClr>
                        <a:buSzPct val="100000"/>
                        <a:buFont typeface="Univers for KPMG Light" panose="020B0403020202020204" pitchFamily="34" charset="0"/>
                        <a:buChar char="—"/>
                        <a:tabLst/>
                        <a:defRPr/>
                      </a:pPr>
                      <a:r>
                        <a:rPr kumimoji="0" lang="en-US" sz="900" b="1" i="0" u="none" strike="noStrike" kern="1200" cap="none" spc="0" normalizeH="0" baseline="0" noProof="0" dirty="0" smtClean="0">
                          <a:ln>
                            <a:noFill/>
                          </a:ln>
                          <a:solidFill>
                            <a:srgbClr val="000000"/>
                          </a:solidFill>
                          <a:effectLst/>
                          <a:uLnTx/>
                          <a:uFillTx/>
                          <a:latin typeface="+mn-lt"/>
                          <a:ea typeface="+mn-ea"/>
                          <a:cs typeface="Arial" pitchFamily="34" charset="0"/>
                        </a:rPr>
                        <a:t>Comparability: </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With the analysis of the past and planning as well as the benchmarking of the planning in the market and competitive environment/peer group, the general comparability of the parameters analyzed is to be assured, if necessary by means of adjustments/conversions. </a:t>
                      </a:r>
                    </a:p>
                    <a:p>
                      <a:pPr marL="216000" marR="0" lvl="0" indent="-216000" algn="l" defTabSz="914400" rtl="0" eaLnBrk="1" fontAlgn="auto" latinLnBrk="0" hangingPunct="1">
                        <a:lnSpc>
                          <a:spcPct val="95000"/>
                        </a:lnSpc>
                        <a:spcBef>
                          <a:spcPts val="0"/>
                        </a:spcBef>
                        <a:spcAft>
                          <a:spcPts val="4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Differences may result, for instance, with:</a:t>
                      </a:r>
                    </a:p>
                    <a:p>
                      <a:pPr marL="360000" marR="0" lvl="1" indent="-144000" algn="l" defTabSz="914400" rtl="0" eaLnBrk="1" fontAlgn="auto" latinLnBrk="0" hangingPunct="1">
                        <a:lnSpc>
                          <a:spcPct val="95000"/>
                        </a:lnSpc>
                        <a:spcBef>
                          <a:spcPts val="0"/>
                        </a:spcBef>
                        <a:spcAft>
                          <a:spcPts val="200"/>
                        </a:spcAft>
                        <a:buClr>
                          <a:schemeClr val="tx2"/>
                        </a:buClr>
                        <a:buSzPct val="100000"/>
                        <a:buFont typeface="Arial" panose="020B0604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The </a:t>
                      </a:r>
                      <a:r>
                        <a:rPr kumimoji="0" lang="en-US" sz="900" b="1" i="0" u="none" strike="noStrike" kern="1200" cap="none" spc="0" normalizeH="0" baseline="0" noProof="0" dirty="0" smtClean="0">
                          <a:ln>
                            <a:noFill/>
                          </a:ln>
                          <a:solidFill>
                            <a:srgbClr val="000000"/>
                          </a:solidFill>
                          <a:effectLst/>
                          <a:uLnTx/>
                          <a:uFillTx/>
                          <a:latin typeface="+mn-lt"/>
                          <a:ea typeface="+mn-ea"/>
                          <a:cs typeface="Arial" pitchFamily="34" charset="0"/>
                        </a:rPr>
                        <a:t>delineation</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 Differences in financial reporting standards or utilization of accounting options (e.g. presentation as expenses vs. capitalization and depreciation)</a:t>
                      </a:r>
                    </a:p>
                    <a:p>
                      <a:pPr marL="360000" marR="0" lvl="1" indent="-144000" algn="l" defTabSz="914400" rtl="0" eaLnBrk="1" fontAlgn="auto" latinLnBrk="0" hangingPunct="1">
                        <a:lnSpc>
                          <a:spcPct val="95000"/>
                        </a:lnSpc>
                        <a:spcBef>
                          <a:spcPts val="0"/>
                        </a:spcBef>
                        <a:spcAft>
                          <a:spcPts val="200"/>
                        </a:spcAft>
                        <a:buClr>
                          <a:schemeClr val="tx2"/>
                        </a:buClr>
                        <a:buSzPct val="100000"/>
                        <a:buFont typeface="Arial" panose="020B0604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The </a:t>
                      </a:r>
                      <a:r>
                        <a:rPr kumimoji="0" lang="en-US" sz="900" b="1" i="0" u="none" strike="noStrike" kern="1200" cap="none" spc="0" normalizeH="0" baseline="0" noProof="0" dirty="0" smtClean="0">
                          <a:ln>
                            <a:noFill/>
                          </a:ln>
                          <a:solidFill>
                            <a:srgbClr val="000000"/>
                          </a:solidFill>
                          <a:effectLst/>
                          <a:uLnTx/>
                          <a:uFillTx/>
                          <a:latin typeface="+mn-lt"/>
                          <a:ea typeface="+mn-ea"/>
                          <a:cs typeface="Arial" pitchFamily="34" charset="0"/>
                        </a:rPr>
                        <a:t>fundamental design </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and arrangement of economically identical/similar issues: Various measures for achieving the same economic result (e.g. acquisition vs. leasing/rental, borrowing vs. factoring)</a:t>
                      </a:r>
                    </a:p>
                    <a:p>
                      <a:pPr marL="216000" marR="0" lvl="0" indent="-216000" algn="l" defTabSz="914400" rtl="0" eaLnBrk="1" fontAlgn="auto" latinLnBrk="0" hangingPunct="1">
                        <a:lnSpc>
                          <a:spcPct val="95000"/>
                        </a:lnSpc>
                        <a:spcBef>
                          <a:spcPts val="0"/>
                        </a:spcBef>
                        <a:spcAft>
                          <a:spcPts val="4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A lack of complete comparability (e.g. lack of information about the impact of options, etc. with peers that appear to be essential) is to be mentioned and appropriately recognized (e.g. “only limited validity“).</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648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400"/>
                        </a:spcAft>
                        <a:buClr>
                          <a:schemeClr val="tx2"/>
                        </a:buClr>
                        <a:buSzPct val="100000"/>
                        <a:buFont typeface="Univers for KPMG Light" panose="020B0403020202020204" pitchFamily="34" charset="0"/>
                        <a:buChar char="—"/>
                        <a:tabLst/>
                        <a:defRPr/>
                      </a:pPr>
                      <a:r>
                        <a:rPr lang="en-US" sz="900" b="1" noProof="0" dirty="0" smtClean="0">
                          <a:solidFill>
                            <a:srgbClr val="000000"/>
                          </a:solidFill>
                          <a:latin typeface="+mn-lt"/>
                        </a:rPr>
                        <a:t>Missing assumptions for future financing/capital structure</a:t>
                      </a:r>
                      <a:r>
                        <a:rPr lang="en-US" sz="900" noProof="0" dirty="0" smtClean="0">
                          <a:solidFill>
                            <a:srgbClr val="000000"/>
                          </a:solidFill>
                          <a:latin typeface="+mn-lt"/>
                        </a:rPr>
                        <a:t>: Frequently there is no planning for the utilization </a:t>
                      </a:r>
                      <a:r>
                        <a:rPr lang="en-US" sz="900" noProof="0" dirty="0" smtClean="0">
                          <a:solidFill>
                            <a:schemeClr val="tx1"/>
                          </a:solidFill>
                          <a:latin typeface="+mn-lt"/>
                        </a:rPr>
                        <a:t>of excess cash or a distribution plan, but rather the annual profit is simply retained. The planning is then adjusted correspondingly, i.e. assumption </a:t>
                      </a:r>
                      <a:r>
                        <a:rPr lang="en-US" sz="900" noProof="0" dirty="0" smtClean="0">
                          <a:solidFill>
                            <a:srgbClr val="000000"/>
                          </a:solidFill>
                          <a:latin typeface="+mn-lt"/>
                        </a:rPr>
                        <a:t>of pay-outs (e.g. on the basis of peer group pay-out ratios), repayment of liabilities, development of a normal market debt (peer group) etc. Attention should be paid to impact on covenants.</a:t>
                      </a: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648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400"/>
                        </a:spcAft>
                        <a:buClr>
                          <a:schemeClr val="tx2"/>
                        </a:buClr>
                        <a:buSzPct val="100000"/>
                        <a:buFont typeface="Univers for KPMG Light" panose="020B0403020202020204" pitchFamily="34" charset="0"/>
                        <a:buChar char="—"/>
                        <a:tabLst/>
                        <a:defRPr/>
                      </a:pPr>
                      <a:r>
                        <a:rPr kumimoji="0" lang="en-US" sz="900" b="1" i="0" u="none" strike="noStrike" kern="1200" cap="none" spc="0" normalizeH="0" baseline="0" noProof="0" dirty="0" smtClean="0">
                          <a:ln>
                            <a:noFill/>
                          </a:ln>
                          <a:solidFill>
                            <a:srgbClr val="000000"/>
                          </a:solidFill>
                          <a:effectLst/>
                          <a:uLnTx/>
                          <a:uFillTx/>
                          <a:latin typeface="+mn-lt"/>
                          <a:ea typeface="+mn-ea"/>
                          <a:cs typeface="Arial" pitchFamily="34" charset="0"/>
                        </a:rPr>
                        <a:t>Consistency of interest assumptions: </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Frequently the interest rates/implicit assumptions deviate from the development of the reference interest and spread in the planning of interest assumptions to other positions (e.g. cost of capital – risk free rate and market risk premiums)</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648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400"/>
                        </a:spcAft>
                        <a:buClr>
                          <a:schemeClr val="tx2"/>
                        </a:buClr>
                        <a:buSzPct val="100000"/>
                        <a:buFont typeface="Univers for KPMG Light" panose="020B0403020202020204" pitchFamily="34" charset="0"/>
                        <a:buChar char="—"/>
                        <a:tabLst/>
                        <a:defRPr/>
                      </a:pPr>
                      <a:r>
                        <a:rPr kumimoji="0" lang="en-US" sz="900" b="1" i="0" u="none" strike="noStrike" kern="1200" cap="none" spc="0" normalizeH="0" baseline="0" noProof="0" dirty="0" smtClean="0">
                          <a:ln>
                            <a:noFill/>
                          </a:ln>
                          <a:solidFill>
                            <a:srgbClr val="000000"/>
                          </a:solidFill>
                          <a:effectLst/>
                          <a:uLnTx/>
                          <a:uFillTx/>
                          <a:latin typeface="+mn-lt"/>
                          <a:ea typeface="+mn-ea"/>
                          <a:cs typeface="Arial" pitchFamily="34" charset="0"/>
                        </a:rPr>
                        <a:t>Transition actual to plan: </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Frequently, the first planning year/budget is not based on audited results from the previous actual year, but rather on a forecast/extrapolation for the previous actual year. Frequently, the audited results and forecast/extrapolation for the previous actual year deviate from one another. Breaches may then occur between the previous actual year and first planning year/budget that may have to be adjusted in case of materiality (adjustment of planning, P&amp;L and balance sheet). </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solidFill>
                  </a:tcPr>
                </a:tc>
              </a:tr>
            </a:tbl>
          </a:graphicData>
        </a:graphic>
      </p:graphicFrame>
      <p:grpSp>
        <p:nvGrpSpPr>
          <p:cNvPr id="52" name="Gruppieren 51"/>
          <p:cNvGrpSpPr/>
          <p:nvPr/>
        </p:nvGrpSpPr>
        <p:grpSpPr>
          <a:xfrm>
            <a:off x="607685" y="1794656"/>
            <a:ext cx="371794" cy="461665"/>
            <a:chOff x="2619016" y="2564904"/>
            <a:chExt cx="559665" cy="694949"/>
          </a:xfrm>
        </p:grpSpPr>
        <p:grpSp>
          <p:nvGrpSpPr>
            <p:cNvPr id="53" name="Gruppieren 52"/>
            <p:cNvGrpSpPr/>
            <p:nvPr/>
          </p:nvGrpSpPr>
          <p:grpSpPr>
            <a:xfrm>
              <a:off x="2619016" y="2617334"/>
              <a:ext cx="559665" cy="561552"/>
              <a:chOff x="5484264" y="4001307"/>
              <a:chExt cx="1409320" cy="1414073"/>
            </a:xfrm>
          </p:grpSpPr>
          <p:sp>
            <p:nvSpPr>
              <p:cNvPr id="55" name="Ellipse 54"/>
              <p:cNvSpPr/>
              <p:nvPr/>
            </p:nvSpPr>
            <p:spPr>
              <a:xfrm>
                <a:off x="5484264" y="4008400"/>
                <a:ext cx="1399886" cy="1399886"/>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Arial" panose="020B0604020202020204" pitchFamily="34" charset="0"/>
                  <a:cs typeface="Arial" panose="020B0604020202020204" pitchFamily="34" charset="0"/>
                </a:endParaRPr>
              </a:p>
            </p:txBody>
          </p:sp>
          <p:sp>
            <p:nvSpPr>
              <p:cNvPr id="56" name="Akkord 55"/>
              <p:cNvSpPr/>
              <p:nvPr/>
            </p:nvSpPr>
            <p:spPr>
              <a:xfrm>
                <a:off x="5494802" y="4001307"/>
                <a:ext cx="1389699" cy="1406979"/>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57" name="Akkord 56"/>
              <p:cNvSpPr/>
              <p:nvPr/>
            </p:nvSpPr>
            <p:spPr>
              <a:xfrm>
                <a:off x="5486603" y="4008401"/>
                <a:ext cx="1406981" cy="1406979"/>
              </a:xfrm>
              <a:prstGeom prst="chord">
                <a:avLst>
                  <a:gd name="adj1" fmla="val 5823043"/>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58" name="Rechteck 57"/>
              <p:cNvSpPr/>
              <p:nvPr/>
            </p:nvSpPr>
            <p:spPr>
              <a:xfrm>
                <a:off x="5793877" y="4182560"/>
                <a:ext cx="479924" cy="993960"/>
              </a:xfrm>
              <a:prstGeom prst="rect">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59" name="Akkord 58"/>
              <p:cNvSpPr/>
              <p:nvPr/>
            </p:nvSpPr>
            <p:spPr>
              <a:xfrm rot="18900000">
                <a:off x="5614173" y="4335770"/>
                <a:ext cx="1078035" cy="1078036"/>
              </a:xfrm>
              <a:prstGeom prst="chord">
                <a:avLst>
                  <a:gd name="adj1" fmla="val 7704689"/>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grpSp>
        <p:sp>
          <p:nvSpPr>
            <p:cNvPr id="54" name="Rechteck 53"/>
            <p:cNvSpPr/>
            <p:nvPr/>
          </p:nvSpPr>
          <p:spPr>
            <a:xfrm>
              <a:off x="2628888" y="2564904"/>
              <a:ext cx="536173" cy="694949"/>
            </a:xfrm>
            <a:prstGeom prst="rect">
              <a:avLst/>
            </a:prstGeom>
          </p:spPr>
          <p:txBody>
            <a:bodyPr wrap="none">
              <a:spAutoFit/>
            </a:bodyPr>
            <a:lstStyle/>
            <a:p>
              <a:pPr algn="ctr"/>
              <a:r>
                <a:rPr lang="en-US" sz="2400" b="1" dirty="0" smtClean="0">
                  <a:solidFill>
                    <a:schemeClr val="bg1"/>
                  </a:solidFill>
                  <a:latin typeface="Arial" panose="020B0604020202020204" pitchFamily="34" charset="0"/>
                  <a:cs typeface="Arial" panose="020B0604020202020204" pitchFamily="34" charset="0"/>
                </a:rPr>
                <a:t>1</a:t>
              </a:r>
              <a:endParaRPr lang="en-US" sz="2400" b="1" dirty="0">
                <a:solidFill>
                  <a:schemeClr val="bg1"/>
                </a:solidFill>
                <a:latin typeface="Arial" panose="020B0604020202020204" pitchFamily="34" charset="0"/>
                <a:cs typeface="Arial" panose="020B0604020202020204" pitchFamily="34" charset="0"/>
              </a:endParaRPr>
            </a:p>
          </p:txBody>
        </p:sp>
      </p:grpSp>
      <p:grpSp>
        <p:nvGrpSpPr>
          <p:cNvPr id="60" name="Gruppieren 59"/>
          <p:cNvGrpSpPr/>
          <p:nvPr/>
        </p:nvGrpSpPr>
        <p:grpSpPr>
          <a:xfrm>
            <a:off x="607686" y="2842502"/>
            <a:ext cx="371793" cy="461665"/>
            <a:chOff x="3638116" y="2564904"/>
            <a:chExt cx="559663" cy="694947"/>
          </a:xfrm>
        </p:grpSpPr>
        <p:sp>
          <p:nvSpPr>
            <p:cNvPr id="61" name="Ellipse 60"/>
            <p:cNvSpPr/>
            <p:nvPr/>
          </p:nvSpPr>
          <p:spPr>
            <a:xfrm>
              <a:off x="3638116" y="2620151"/>
              <a:ext cx="555919" cy="555918"/>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Arial" panose="020B0604020202020204" pitchFamily="34" charset="0"/>
                <a:cs typeface="Arial" panose="020B0604020202020204" pitchFamily="34" charset="0"/>
              </a:endParaRPr>
            </a:p>
          </p:txBody>
        </p:sp>
        <p:sp>
          <p:nvSpPr>
            <p:cNvPr id="62" name="Akkord 61"/>
            <p:cNvSpPr/>
            <p:nvPr/>
          </p:nvSpPr>
          <p:spPr>
            <a:xfrm>
              <a:off x="3642301" y="2617334"/>
              <a:ext cx="551874" cy="558735"/>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63" name="Akkord 62"/>
            <p:cNvSpPr/>
            <p:nvPr/>
          </p:nvSpPr>
          <p:spPr>
            <a:xfrm>
              <a:off x="3640454" y="2620151"/>
              <a:ext cx="557325" cy="558735"/>
            </a:xfrm>
            <a:prstGeom prst="chord">
              <a:avLst>
                <a:gd name="adj1" fmla="val 7085818"/>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64" name="Rechteck 65"/>
            <p:cNvSpPr/>
            <p:nvPr/>
          </p:nvSpPr>
          <p:spPr>
            <a:xfrm>
              <a:off x="3757158" y="2689313"/>
              <a:ext cx="241338" cy="396623"/>
            </a:xfrm>
            <a:custGeom>
              <a:avLst/>
              <a:gdLst>
                <a:gd name="connsiteX0" fmla="*/ 0 w 195618"/>
                <a:gd name="connsiteY0" fmla="*/ 0 h 394718"/>
                <a:gd name="connsiteX1" fmla="*/ 195618 w 195618"/>
                <a:gd name="connsiteY1" fmla="*/ 0 h 394718"/>
                <a:gd name="connsiteX2" fmla="*/ 195618 w 195618"/>
                <a:gd name="connsiteY2" fmla="*/ 394718 h 394718"/>
                <a:gd name="connsiteX3" fmla="*/ 0 w 195618"/>
                <a:gd name="connsiteY3" fmla="*/ 394718 h 394718"/>
                <a:gd name="connsiteX4" fmla="*/ 0 w 195618"/>
                <a:gd name="connsiteY4" fmla="*/ 0 h 394718"/>
                <a:gd name="connsiteX0" fmla="*/ 0 w 195618"/>
                <a:gd name="connsiteY0" fmla="*/ 0 h 394718"/>
                <a:gd name="connsiteX1" fmla="*/ 195618 w 195618"/>
                <a:gd name="connsiteY1" fmla="*/ 0 h 394718"/>
                <a:gd name="connsiteX2" fmla="*/ 130848 w 195618"/>
                <a:gd name="connsiteY2" fmla="*/ 394718 h 394718"/>
                <a:gd name="connsiteX3" fmla="*/ 0 w 195618"/>
                <a:gd name="connsiteY3" fmla="*/ 394718 h 394718"/>
                <a:gd name="connsiteX4" fmla="*/ 0 w 195618"/>
                <a:gd name="connsiteY4" fmla="*/ 0 h 394718"/>
                <a:gd name="connsiteX0" fmla="*/ 0 w 195618"/>
                <a:gd name="connsiteY0" fmla="*/ 0 h 396623"/>
                <a:gd name="connsiteX1" fmla="*/ 195618 w 195618"/>
                <a:gd name="connsiteY1" fmla="*/ 0 h 396623"/>
                <a:gd name="connsiteX2" fmla="*/ 106083 w 195618"/>
                <a:gd name="connsiteY2" fmla="*/ 396623 h 396623"/>
                <a:gd name="connsiteX3" fmla="*/ 0 w 195618"/>
                <a:gd name="connsiteY3" fmla="*/ 394718 h 396623"/>
                <a:gd name="connsiteX4" fmla="*/ 0 w 195618"/>
                <a:gd name="connsiteY4" fmla="*/ 0 h 396623"/>
                <a:gd name="connsiteX0" fmla="*/ 0 w 241338"/>
                <a:gd name="connsiteY0" fmla="*/ 0 h 396623"/>
                <a:gd name="connsiteX1" fmla="*/ 241338 w 241338"/>
                <a:gd name="connsiteY1" fmla="*/ 15240 h 396623"/>
                <a:gd name="connsiteX2" fmla="*/ 106083 w 241338"/>
                <a:gd name="connsiteY2" fmla="*/ 396623 h 396623"/>
                <a:gd name="connsiteX3" fmla="*/ 0 w 241338"/>
                <a:gd name="connsiteY3" fmla="*/ 394718 h 396623"/>
                <a:gd name="connsiteX4" fmla="*/ 0 w 241338"/>
                <a:gd name="connsiteY4" fmla="*/ 0 h 3966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338" h="396623">
                  <a:moveTo>
                    <a:pt x="0" y="0"/>
                  </a:moveTo>
                  <a:lnTo>
                    <a:pt x="241338" y="15240"/>
                  </a:lnTo>
                  <a:lnTo>
                    <a:pt x="106083" y="396623"/>
                  </a:lnTo>
                  <a:lnTo>
                    <a:pt x="0" y="394718"/>
                  </a:lnTo>
                  <a:lnTo>
                    <a:pt x="0" y="0"/>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65" name="Akkord 64"/>
            <p:cNvSpPr/>
            <p:nvPr/>
          </p:nvSpPr>
          <p:spPr>
            <a:xfrm rot="18368769">
              <a:off x="3698246" y="2810255"/>
              <a:ext cx="289630" cy="395898"/>
            </a:xfrm>
            <a:prstGeom prst="chord">
              <a:avLst>
                <a:gd name="adj1" fmla="val 8195005"/>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66" name="Rechteck 65"/>
            <p:cNvSpPr/>
            <p:nvPr/>
          </p:nvSpPr>
          <p:spPr>
            <a:xfrm>
              <a:off x="3647988" y="2564904"/>
              <a:ext cx="536173" cy="694947"/>
            </a:xfrm>
            <a:prstGeom prst="rect">
              <a:avLst/>
            </a:prstGeom>
          </p:spPr>
          <p:txBody>
            <a:bodyPr wrap="none">
              <a:spAutoFit/>
            </a:bodyPr>
            <a:lstStyle/>
            <a:p>
              <a:pPr algn="ctr"/>
              <a:r>
                <a:rPr lang="en-US" sz="2400" b="1" dirty="0" smtClean="0">
                  <a:solidFill>
                    <a:schemeClr val="bg1"/>
                  </a:solidFill>
                  <a:latin typeface="Arial" panose="020B0604020202020204" pitchFamily="34" charset="0"/>
                  <a:cs typeface="Arial" panose="020B0604020202020204" pitchFamily="34" charset="0"/>
                </a:rPr>
                <a:t>2</a:t>
              </a:r>
              <a:endParaRPr lang="en-US" sz="2400" b="1" dirty="0">
                <a:solidFill>
                  <a:schemeClr val="bg1"/>
                </a:solidFill>
                <a:latin typeface="Arial" panose="020B0604020202020204" pitchFamily="34" charset="0"/>
                <a:cs typeface="Arial" panose="020B0604020202020204" pitchFamily="34" charset="0"/>
              </a:endParaRPr>
            </a:p>
          </p:txBody>
        </p:sp>
      </p:grpSp>
      <p:grpSp>
        <p:nvGrpSpPr>
          <p:cNvPr id="67" name="Gruppieren 66"/>
          <p:cNvGrpSpPr/>
          <p:nvPr/>
        </p:nvGrpSpPr>
        <p:grpSpPr>
          <a:xfrm>
            <a:off x="607686" y="3884920"/>
            <a:ext cx="371793" cy="461665"/>
            <a:chOff x="3638116" y="2564904"/>
            <a:chExt cx="559663" cy="694947"/>
          </a:xfrm>
        </p:grpSpPr>
        <p:sp>
          <p:nvSpPr>
            <p:cNvPr id="68" name="Ellipse 67"/>
            <p:cNvSpPr/>
            <p:nvPr/>
          </p:nvSpPr>
          <p:spPr>
            <a:xfrm>
              <a:off x="3638116" y="2620151"/>
              <a:ext cx="555919" cy="555918"/>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Arial" panose="020B0604020202020204" pitchFamily="34" charset="0"/>
                <a:cs typeface="Arial" panose="020B0604020202020204" pitchFamily="34" charset="0"/>
              </a:endParaRPr>
            </a:p>
          </p:txBody>
        </p:sp>
        <p:sp>
          <p:nvSpPr>
            <p:cNvPr id="69" name="Akkord 68"/>
            <p:cNvSpPr/>
            <p:nvPr/>
          </p:nvSpPr>
          <p:spPr>
            <a:xfrm>
              <a:off x="3642301" y="2617334"/>
              <a:ext cx="551874" cy="558735"/>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71" name="Akkord 70"/>
            <p:cNvSpPr/>
            <p:nvPr/>
          </p:nvSpPr>
          <p:spPr>
            <a:xfrm>
              <a:off x="3640454" y="2620151"/>
              <a:ext cx="557325" cy="558735"/>
            </a:xfrm>
            <a:prstGeom prst="chord">
              <a:avLst>
                <a:gd name="adj1" fmla="val 7100192"/>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72" name="Rechteck 65"/>
            <p:cNvSpPr/>
            <p:nvPr/>
          </p:nvSpPr>
          <p:spPr>
            <a:xfrm>
              <a:off x="3757158" y="2689313"/>
              <a:ext cx="207048" cy="394718"/>
            </a:xfrm>
            <a:custGeom>
              <a:avLst/>
              <a:gdLst>
                <a:gd name="connsiteX0" fmla="*/ 0 w 195618"/>
                <a:gd name="connsiteY0" fmla="*/ 0 h 394718"/>
                <a:gd name="connsiteX1" fmla="*/ 195618 w 195618"/>
                <a:gd name="connsiteY1" fmla="*/ 0 h 394718"/>
                <a:gd name="connsiteX2" fmla="*/ 195618 w 195618"/>
                <a:gd name="connsiteY2" fmla="*/ 394718 h 394718"/>
                <a:gd name="connsiteX3" fmla="*/ 0 w 195618"/>
                <a:gd name="connsiteY3" fmla="*/ 394718 h 394718"/>
                <a:gd name="connsiteX4" fmla="*/ 0 w 195618"/>
                <a:gd name="connsiteY4" fmla="*/ 0 h 394718"/>
                <a:gd name="connsiteX0" fmla="*/ 0 w 195618"/>
                <a:gd name="connsiteY0" fmla="*/ 0 h 394718"/>
                <a:gd name="connsiteX1" fmla="*/ 195618 w 195618"/>
                <a:gd name="connsiteY1" fmla="*/ 0 h 394718"/>
                <a:gd name="connsiteX2" fmla="*/ 130848 w 195618"/>
                <a:gd name="connsiteY2" fmla="*/ 394718 h 394718"/>
                <a:gd name="connsiteX3" fmla="*/ 0 w 195618"/>
                <a:gd name="connsiteY3" fmla="*/ 394718 h 394718"/>
                <a:gd name="connsiteX4" fmla="*/ 0 w 195618"/>
                <a:gd name="connsiteY4" fmla="*/ 0 h 394718"/>
                <a:gd name="connsiteX0" fmla="*/ 0 w 195618"/>
                <a:gd name="connsiteY0" fmla="*/ 0 h 396623"/>
                <a:gd name="connsiteX1" fmla="*/ 195618 w 195618"/>
                <a:gd name="connsiteY1" fmla="*/ 0 h 396623"/>
                <a:gd name="connsiteX2" fmla="*/ 106083 w 195618"/>
                <a:gd name="connsiteY2" fmla="*/ 396623 h 396623"/>
                <a:gd name="connsiteX3" fmla="*/ 0 w 195618"/>
                <a:gd name="connsiteY3" fmla="*/ 394718 h 396623"/>
                <a:gd name="connsiteX4" fmla="*/ 0 w 195618"/>
                <a:gd name="connsiteY4" fmla="*/ 0 h 396623"/>
                <a:gd name="connsiteX0" fmla="*/ 0 w 241338"/>
                <a:gd name="connsiteY0" fmla="*/ 0 h 396623"/>
                <a:gd name="connsiteX1" fmla="*/ 241338 w 241338"/>
                <a:gd name="connsiteY1" fmla="*/ 15240 h 396623"/>
                <a:gd name="connsiteX2" fmla="*/ 106083 w 241338"/>
                <a:gd name="connsiteY2" fmla="*/ 396623 h 396623"/>
                <a:gd name="connsiteX3" fmla="*/ 0 w 241338"/>
                <a:gd name="connsiteY3" fmla="*/ 394718 h 396623"/>
                <a:gd name="connsiteX4" fmla="*/ 0 w 241338"/>
                <a:gd name="connsiteY4" fmla="*/ 0 h 396623"/>
                <a:gd name="connsiteX0" fmla="*/ 0 w 241338"/>
                <a:gd name="connsiteY0" fmla="*/ 0 h 394718"/>
                <a:gd name="connsiteX1" fmla="*/ 241338 w 241338"/>
                <a:gd name="connsiteY1" fmla="*/ 15240 h 394718"/>
                <a:gd name="connsiteX2" fmla="*/ 201333 w 241338"/>
                <a:gd name="connsiteY2" fmla="*/ 377573 h 394718"/>
                <a:gd name="connsiteX3" fmla="*/ 0 w 241338"/>
                <a:gd name="connsiteY3" fmla="*/ 394718 h 394718"/>
                <a:gd name="connsiteX4" fmla="*/ 0 w 241338"/>
                <a:gd name="connsiteY4" fmla="*/ 0 h 394718"/>
                <a:gd name="connsiteX0" fmla="*/ 0 w 207048"/>
                <a:gd name="connsiteY0" fmla="*/ 0 h 394718"/>
                <a:gd name="connsiteX1" fmla="*/ 207048 w 207048"/>
                <a:gd name="connsiteY1" fmla="*/ 15240 h 394718"/>
                <a:gd name="connsiteX2" fmla="*/ 201333 w 207048"/>
                <a:gd name="connsiteY2" fmla="*/ 377573 h 394718"/>
                <a:gd name="connsiteX3" fmla="*/ 0 w 207048"/>
                <a:gd name="connsiteY3" fmla="*/ 394718 h 394718"/>
                <a:gd name="connsiteX4" fmla="*/ 0 w 207048"/>
                <a:gd name="connsiteY4" fmla="*/ 0 h 3947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48" h="394718">
                  <a:moveTo>
                    <a:pt x="0" y="0"/>
                  </a:moveTo>
                  <a:lnTo>
                    <a:pt x="207048" y="15240"/>
                  </a:lnTo>
                  <a:lnTo>
                    <a:pt x="201333" y="377573"/>
                  </a:lnTo>
                  <a:lnTo>
                    <a:pt x="0" y="394718"/>
                  </a:lnTo>
                  <a:lnTo>
                    <a:pt x="0" y="0"/>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73" name="Akkord 72"/>
            <p:cNvSpPr/>
            <p:nvPr/>
          </p:nvSpPr>
          <p:spPr>
            <a:xfrm rot="17881290">
              <a:off x="3719201" y="2819781"/>
              <a:ext cx="289630" cy="395898"/>
            </a:xfrm>
            <a:prstGeom prst="chord">
              <a:avLst>
                <a:gd name="adj1" fmla="val 8195005"/>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74" name="Rechteck 73"/>
            <p:cNvSpPr/>
            <p:nvPr/>
          </p:nvSpPr>
          <p:spPr>
            <a:xfrm>
              <a:off x="3647988" y="2564904"/>
              <a:ext cx="536173" cy="694947"/>
            </a:xfrm>
            <a:prstGeom prst="rect">
              <a:avLst/>
            </a:prstGeom>
          </p:spPr>
          <p:txBody>
            <a:bodyPr wrap="none">
              <a:spAutoFit/>
            </a:bodyPr>
            <a:lstStyle/>
            <a:p>
              <a:pPr algn="ctr"/>
              <a:r>
                <a:rPr lang="en-US" sz="2400" b="1" dirty="0" smtClean="0">
                  <a:solidFill>
                    <a:schemeClr val="bg1"/>
                  </a:solidFill>
                  <a:latin typeface="Arial" panose="020B0604020202020204" pitchFamily="34" charset="0"/>
                  <a:cs typeface="Arial" panose="020B0604020202020204" pitchFamily="34" charset="0"/>
                </a:rPr>
                <a:t>3</a:t>
              </a:r>
              <a:endParaRPr lang="en-US" sz="2400" b="1" dirty="0">
                <a:solidFill>
                  <a:schemeClr val="bg1"/>
                </a:solidFill>
                <a:latin typeface="Arial" panose="020B0604020202020204" pitchFamily="34" charset="0"/>
                <a:cs typeface="Arial" panose="020B0604020202020204" pitchFamily="34" charset="0"/>
              </a:endParaRPr>
            </a:p>
          </p:txBody>
        </p:sp>
      </p:grpSp>
      <p:grpSp>
        <p:nvGrpSpPr>
          <p:cNvPr id="27" name="Gruppieren 26"/>
          <p:cNvGrpSpPr/>
          <p:nvPr/>
        </p:nvGrpSpPr>
        <p:grpSpPr>
          <a:xfrm>
            <a:off x="602331" y="4538921"/>
            <a:ext cx="371793" cy="461665"/>
            <a:chOff x="3638116" y="2564904"/>
            <a:chExt cx="559663" cy="694947"/>
          </a:xfrm>
        </p:grpSpPr>
        <p:sp>
          <p:nvSpPr>
            <p:cNvPr id="28" name="Ellipse 27"/>
            <p:cNvSpPr/>
            <p:nvPr/>
          </p:nvSpPr>
          <p:spPr>
            <a:xfrm>
              <a:off x="3638116" y="2620151"/>
              <a:ext cx="555919" cy="555918"/>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Arial" panose="020B0604020202020204" pitchFamily="34" charset="0"/>
                <a:cs typeface="Arial" panose="020B0604020202020204" pitchFamily="34" charset="0"/>
              </a:endParaRPr>
            </a:p>
          </p:txBody>
        </p:sp>
        <p:sp>
          <p:nvSpPr>
            <p:cNvPr id="29" name="Akkord 28"/>
            <p:cNvSpPr/>
            <p:nvPr/>
          </p:nvSpPr>
          <p:spPr>
            <a:xfrm>
              <a:off x="3642301" y="2617334"/>
              <a:ext cx="551874" cy="558735"/>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30" name="Akkord 29"/>
            <p:cNvSpPr/>
            <p:nvPr/>
          </p:nvSpPr>
          <p:spPr>
            <a:xfrm>
              <a:off x="3640454" y="2620151"/>
              <a:ext cx="557325" cy="558735"/>
            </a:xfrm>
            <a:prstGeom prst="chord">
              <a:avLst>
                <a:gd name="adj1" fmla="val 7372660"/>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31" name="Rechteck 65"/>
            <p:cNvSpPr/>
            <p:nvPr/>
          </p:nvSpPr>
          <p:spPr>
            <a:xfrm>
              <a:off x="3757158" y="2689313"/>
              <a:ext cx="207048" cy="307639"/>
            </a:xfrm>
            <a:custGeom>
              <a:avLst/>
              <a:gdLst>
                <a:gd name="connsiteX0" fmla="*/ 0 w 195618"/>
                <a:gd name="connsiteY0" fmla="*/ 0 h 394718"/>
                <a:gd name="connsiteX1" fmla="*/ 195618 w 195618"/>
                <a:gd name="connsiteY1" fmla="*/ 0 h 394718"/>
                <a:gd name="connsiteX2" fmla="*/ 195618 w 195618"/>
                <a:gd name="connsiteY2" fmla="*/ 394718 h 394718"/>
                <a:gd name="connsiteX3" fmla="*/ 0 w 195618"/>
                <a:gd name="connsiteY3" fmla="*/ 394718 h 394718"/>
                <a:gd name="connsiteX4" fmla="*/ 0 w 195618"/>
                <a:gd name="connsiteY4" fmla="*/ 0 h 394718"/>
                <a:gd name="connsiteX0" fmla="*/ 0 w 195618"/>
                <a:gd name="connsiteY0" fmla="*/ 0 h 394718"/>
                <a:gd name="connsiteX1" fmla="*/ 195618 w 195618"/>
                <a:gd name="connsiteY1" fmla="*/ 0 h 394718"/>
                <a:gd name="connsiteX2" fmla="*/ 130848 w 195618"/>
                <a:gd name="connsiteY2" fmla="*/ 394718 h 394718"/>
                <a:gd name="connsiteX3" fmla="*/ 0 w 195618"/>
                <a:gd name="connsiteY3" fmla="*/ 394718 h 394718"/>
                <a:gd name="connsiteX4" fmla="*/ 0 w 195618"/>
                <a:gd name="connsiteY4" fmla="*/ 0 h 394718"/>
                <a:gd name="connsiteX0" fmla="*/ 0 w 195618"/>
                <a:gd name="connsiteY0" fmla="*/ 0 h 396623"/>
                <a:gd name="connsiteX1" fmla="*/ 195618 w 195618"/>
                <a:gd name="connsiteY1" fmla="*/ 0 h 396623"/>
                <a:gd name="connsiteX2" fmla="*/ 106083 w 195618"/>
                <a:gd name="connsiteY2" fmla="*/ 396623 h 396623"/>
                <a:gd name="connsiteX3" fmla="*/ 0 w 195618"/>
                <a:gd name="connsiteY3" fmla="*/ 394718 h 396623"/>
                <a:gd name="connsiteX4" fmla="*/ 0 w 195618"/>
                <a:gd name="connsiteY4" fmla="*/ 0 h 396623"/>
                <a:gd name="connsiteX0" fmla="*/ 0 w 241338"/>
                <a:gd name="connsiteY0" fmla="*/ 0 h 396623"/>
                <a:gd name="connsiteX1" fmla="*/ 241338 w 241338"/>
                <a:gd name="connsiteY1" fmla="*/ 15240 h 396623"/>
                <a:gd name="connsiteX2" fmla="*/ 106083 w 241338"/>
                <a:gd name="connsiteY2" fmla="*/ 396623 h 396623"/>
                <a:gd name="connsiteX3" fmla="*/ 0 w 241338"/>
                <a:gd name="connsiteY3" fmla="*/ 394718 h 396623"/>
                <a:gd name="connsiteX4" fmla="*/ 0 w 241338"/>
                <a:gd name="connsiteY4" fmla="*/ 0 h 396623"/>
                <a:gd name="connsiteX0" fmla="*/ 0 w 241338"/>
                <a:gd name="connsiteY0" fmla="*/ 0 h 394718"/>
                <a:gd name="connsiteX1" fmla="*/ 241338 w 241338"/>
                <a:gd name="connsiteY1" fmla="*/ 15240 h 394718"/>
                <a:gd name="connsiteX2" fmla="*/ 201333 w 241338"/>
                <a:gd name="connsiteY2" fmla="*/ 377573 h 394718"/>
                <a:gd name="connsiteX3" fmla="*/ 0 w 241338"/>
                <a:gd name="connsiteY3" fmla="*/ 394718 h 394718"/>
                <a:gd name="connsiteX4" fmla="*/ 0 w 241338"/>
                <a:gd name="connsiteY4" fmla="*/ 0 h 394718"/>
                <a:gd name="connsiteX0" fmla="*/ 0 w 207048"/>
                <a:gd name="connsiteY0" fmla="*/ 0 h 394718"/>
                <a:gd name="connsiteX1" fmla="*/ 207048 w 207048"/>
                <a:gd name="connsiteY1" fmla="*/ 15240 h 394718"/>
                <a:gd name="connsiteX2" fmla="*/ 201333 w 207048"/>
                <a:gd name="connsiteY2" fmla="*/ 377573 h 394718"/>
                <a:gd name="connsiteX3" fmla="*/ 0 w 207048"/>
                <a:gd name="connsiteY3" fmla="*/ 394718 h 394718"/>
                <a:gd name="connsiteX4" fmla="*/ 0 w 207048"/>
                <a:gd name="connsiteY4" fmla="*/ 0 h 394718"/>
                <a:gd name="connsiteX0" fmla="*/ 0 w 207048"/>
                <a:gd name="connsiteY0" fmla="*/ 0 h 394718"/>
                <a:gd name="connsiteX1" fmla="*/ 207048 w 207048"/>
                <a:gd name="connsiteY1" fmla="*/ 15240 h 394718"/>
                <a:gd name="connsiteX2" fmla="*/ 115608 w 207048"/>
                <a:gd name="connsiteY2" fmla="*/ 248029 h 394718"/>
                <a:gd name="connsiteX3" fmla="*/ 0 w 207048"/>
                <a:gd name="connsiteY3" fmla="*/ 394718 h 394718"/>
                <a:gd name="connsiteX4" fmla="*/ 0 w 207048"/>
                <a:gd name="connsiteY4" fmla="*/ 0 h 394718"/>
                <a:gd name="connsiteX0" fmla="*/ 0 w 207048"/>
                <a:gd name="connsiteY0" fmla="*/ 0 h 394718"/>
                <a:gd name="connsiteX1" fmla="*/ 207048 w 207048"/>
                <a:gd name="connsiteY1" fmla="*/ 15240 h 394718"/>
                <a:gd name="connsiteX2" fmla="*/ 186093 w 207048"/>
                <a:gd name="connsiteY2" fmla="*/ 372684 h 394718"/>
                <a:gd name="connsiteX3" fmla="*/ 0 w 207048"/>
                <a:gd name="connsiteY3" fmla="*/ 394718 h 394718"/>
                <a:gd name="connsiteX4" fmla="*/ 0 w 207048"/>
                <a:gd name="connsiteY4" fmla="*/ 0 h 3947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48" h="394718">
                  <a:moveTo>
                    <a:pt x="0" y="0"/>
                  </a:moveTo>
                  <a:lnTo>
                    <a:pt x="207048" y="15240"/>
                  </a:lnTo>
                  <a:lnTo>
                    <a:pt x="186093" y="372684"/>
                  </a:lnTo>
                  <a:lnTo>
                    <a:pt x="0" y="394718"/>
                  </a:lnTo>
                  <a:lnTo>
                    <a:pt x="0" y="0"/>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32" name="Akkord 31"/>
            <p:cNvSpPr/>
            <p:nvPr/>
          </p:nvSpPr>
          <p:spPr>
            <a:xfrm rot="18067763">
              <a:off x="3698817" y="2799067"/>
              <a:ext cx="342480" cy="395898"/>
            </a:xfrm>
            <a:prstGeom prst="chord">
              <a:avLst>
                <a:gd name="adj1" fmla="val 8195005"/>
                <a:gd name="adj2" fmla="val 16830392"/>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33" name="Rechteck 32"/>
            <p:cNvSpPr/>
            <p:nvPr/>
          </p:nvSpPr>
          <p:spPr>
            <a:xfrm>
              <a:off x="3647988" y="2564904"/>
              <a:ext cx="536173" cy="694947"/>
            </a:xfrm>
            <a:prstGeom prst="rect">
              <a:avLst/>
            </a:prstGeom>
          </p:spPr>
          <p:txBody>
            <a:bodyPr wrap="none">
              <a:spAutoFit/>
            </a:bodyPr>
            <a:lstStyle/>
            <a:p>
              <a:pPr algn="ctr"/>
              <a:r>
                <a:rPr lang="en-US" sz="2400" b="1" dirty="0" smtClean="0">
                  <a:solidFill>
                    <a:schemeClr val="bg1"/>
                  </a:solidFill>
                  <a:latin typeface="Arial" panose="020B0604020202020204" pitchFamily="34" charset="0"/>
                  <a:cs typeface="Arial" panose="020B0604020202020204" pitchFamily="34" charset="0"/>
                </a:rPr>
                <a:t>4</a:t>
              </a:r>
              <a:endParaRPr lang="en-US" sz="2400" b="1" dirty="0">
                <a:solidFill>
                  <a:schemeClr val="bg1"/>
                </a:solidFill>
                <a:latin typeface="Arial" panose="020B0604020202020204" pitchFamily="34" charset="0"/>
                <a:cs typeface="Arial" panose="020B0604020202020204" pitchFamily="34" charset="0"/>
              </a:endParaRPr>
            </a:p>
          </p:txBody>
        </p:sp>
      </p:grpSp>
      <p:grpSp>
        <p:nvGrpSpPr>
          <p:cNvPr id="34" name="Gruppieren 33"/>
          <p:cNvGrpSpPr/>
          <p:nvPr/>
        </p:nvGrpSpPr>
        <p:grpSpPr>
          <a:xfrm>
            <a:off x="602331" y="5180234"/>
            <a:ext cx="376724" cy="461665"/>
            <a:chOff x="3627089" y="2564904"/>
            <a:chExt cx="567086" cy="694948"/>
          </a:xfrm>
        </p:grpSpPr>
        <p:sp>
          <p:nvSpPr>
            <p:cNvPr id="35" name="Ellipse 34"/>
            <p:cNvSpPr/>
            <p:nvPr/>
          </p:nvSpPr>
          <p:spPr>
            <a:xfrm>
              <a:off x="3638116" y="2620151"/>
              <a:ext cx="555919" cy="555918"/>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Arial" panose="020B0604020202020204" pitchFamily="34" charset="0"/>
                <a:cs typeface="Arial" panose="020B0604020202020204" pitchFamily="34" charset="0"/>
              </a:endParaRPr>
            </a:p>
          </p:txBody>
        </p:sp>
        <p:sp>
          <p:nvSpPr>
            <p:cNvPr id="36" name="Akkord 35"/>
            <p:cNvSpPr/>
            <p:nvPr/>
          </p:nvSpPr>
          <p:spPr>
            <a:xfrm>
              <a:off x="3642301" y="2617334"/>
              <a:ext cx="551874" cy="558735"/>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37" name="Akkord 101"/>
            <p:cNvSpPr/>
            <p:nvPr/>
          </p:nvSpPr>
          <p:spPr>
            <a:xfrm>
              <a:off x="3627089" y="2620139"/>
              <a:ext cx="396347" cy="499892"/>
            </a:xfrm>
            <a:custGeom>
              <a:avLst/>
              <a:gdLst>
                <a:gd name="connsiteX0" fmla="*/ 130497 w 557325"/>
                <a:gd name="connsiteY0" fmla="*/ 499880 h 541309"/>
                <a:gd name="connsiteX1" fmla="*/ 17377 w 557325"/>
                <a:gd name="connsiteY1" fmla="*/ 176574 h 541309"/>
                <a:gd name="connsiteX2" fmla="*/ 310378 w 557325"/>
                <a:gd name="connsiteY2" fmla="*/ 1758 h 541309"/>
                <a:gd name="connsiteX3" fmla="*/ 130497 w 557325"/>
                <a:gd name="connsiteY3" fmla="*/ 499880 h 541309"/>
                <a:gd name="connsiteX0" fmla="*/ 130527 w 310408"/>
                <a:gd name="connsiteY0" fmla="*/ 499892 h 499892"/>
                <a:gd name="connsiteX1" fmla="*/ 17407 w 310408"/>
                <a:gd name="connsiteY1" fmla="*/ 176586 h 499892"/>
                <a:gd name="connsiteX2" fmla="*/ 310408 w 310408"/>
                <a:gd name="connsiteY2" fmla="*/ 1770 h 499892"/>
                <a:gd name="connsiteX3" fmla="*/ 280142 w 310408"/>
                <a:gd name="connsiteY3" fmla="*/ 76501 h 499892"/>
                <a:gd name="connsiteX4" fmla="*/ 130527 w 310408"/>
                <a:gd name="connsiteY4" fmla="*/ 499892 h 499892"/>
                <a:gd name="connsiteX0" fmla="*/ 130527 w 396347"/>
                <a:gd name="connsiteY0" fmla="*/ 499892 h 499892"/>
                <a:gd name="connsiteX1" fmla="*/ 17407 w 396347"/>
                <a:gd name="connsiteY1" fmla="*/ 176586 h 499892"/>
                <a:gd name="connsiteX2" fmla="*/ 310408 w 396347"/>
                <a:gd name="connsiteY2" fmla="*/ 1770 h 499892"/>
                <a:gd name="connsiteX3" fmla="*/ 396347 w 396347"/>
                <a:gd name="connsiteY3" fmla="*/ 135556 h 499892"/>
                <a:gd name="connsiteX4" fmla="*/ 130527 w 396347"/>
                <a:gd name="connsiteY4" fmla="*/ 499892 h 499892"/>
                <a:gd name="connsiteX0" fmla="*/ 130527 w 396347"/>
                <a:gd name="connsiteY0" fmla="*/ 499892 h 499892"/>
                <a:gd name="connsiteX1" fmla="*/ 17407 w 396347"/>
                <a:gd name="connsiteY1" fmla="*/ 176586 h 499892"/>
                <a:gd name="connsiteX2" fmla="*/ 310408 w 396347"/>
                <a:gd name="connsiteY2" fmla="*/ 1770 h 499892"/>
                <a:gd name="connsiteX3" fmla="*/ 396347 w 396347"/>
                <a:gd name="connsiteY3" fmla="*/ 135556 h 499892"/>
                <a:gd name="connsiteX4" fmla="*/ 331577 w 396347"/>
                <a:gd name="connsiteY4" fmla="*/ 226996 h 499892"/>
                <a:gd name="connsiteX5" fmla="*/ 130527 w 396347"/>
                <a:gd name="connsiteY5" fmla="*/ 499892 h 499892"/>
                <a:gd name="connsiteX0" fmla="*/ 130527 w 396347"/>
                <a:gd name="connsiteY0" fmla="*/ 499892 h 499892"/>
                <a:gd name="connsiteX1" fmla="*/ 17407 w 396347"/>
                <a:gd name="connsiteY1" fmla="*/ 176586 h 499892"/>
                <a:gd name="connsiteX2" fmla="*/ 310408 w 396347"/>
                <a:gd name="connsiteY2" fmla="*/ 1770 h 499892"/>
                <a:gd name="connsiteX3" fmla="*/ 396347 w 396347"/>
                <a:gd name="connsiteY3" fmla="*/ 135556 h 499892"/>
                <a:gd name="connsiteX4" fmla="*/ 230612 w 396347"/>
                <a:gd name="connsiteY4" fmla="*/ 137461 h 499892"/>
                <a:gd name="connsiteX5" fmla="*/ 130527 w 396347"/>
                <a:gd name="connsiteY5" fmla="*/ 499892 h 499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6347" h="499892">
                  <a:moveTo>
                    <a:pt x="130527" y="499892"/>
                  </a:moveTo>
                  <a:cubicBezTo>
                    <a:pt x="18754" y="431737"/>
                    <a:pt x="-28468" y="296775"/>
                    <a:pt x="17407" y="176586"/>
                  </a:cubicBezTo>
                  <a:cubicBezTo>
                    <a:pt x="62000" y="59755"/>
                    <a:pt x="182954" y="-12411"/>
                    <a:pt x="310408" y="1770"/>
                  </a:cubicBezTo>
                  <a:lnTo>
                    <a:pt x="396347" y="135556"/>
                  </a:lnTo>
                  <a:lnTo>
                    <a:pt x="230612" y="137461"/>
                  </a:lnTo>
                  <a:lnTo>
                    <a:pt x="130527" y="499892"/>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38" name="Rechteck 65"/>
            <p:cNvSpPr/>
            <p:nvPr/>
          </p:nvSpPr>
          <p:spPr>
            <a:xfrm>
              <a:off x="3757158" y="2689313"/>
              <a:ext cx="214844" cy="386119"/>
            </a:xfrm>
            <a:custGeom>
              <a:avLst/>
              <a:gdLst>
                <a:gd name="connsiteX0" fmla="*/ 0 w 195618"/>
                <a:gd name="connsiteY0" fmla="*/ 0 h 394718"/>
                <a:gd name="connsiteX1" fmla="*/ 195618 w 195618"/>
                <a:gd name="connsiteY1" fmla="*/ 0 h 394718"/>
                <a:gd name="connsiteX2" fmla="*/ 195618 w 195618"/>
                <a:gd name="connsiteY2" fmla="*/ 394718 h 394718"/>
                <a:gd name="connsiteX3" fmla="*/ 0 w 195618"/>
                <a:gd name="connsiteY3" fmla="*/ 394718 h 394718"/>
                <a:gd name="connsiteX4" fmla="*/ 0 w 195618"/>
                <a:gd name="connsiteY4" fmla="*/ 0 h 394718"/>
                <a:gd name="connsiteX0" fmla="*/ 0 w 195618"/>
                <a:gd name="connsiteY0" fmla="*/ 0 h 394718"/>
                <a:gd name="connsiteX1" fmla="*/ 195618 w 195618"/>
                <a:gd name="connsiteY1" fmla="*/ 0 h 394718"/>
                <a:gd name="connsiteX2" fmla="*/ 130848 w 195618"/>
                <a:gd name="connsiteY2" fmla="*/ 394718 h 394718"/>
                <a:gd name="connsiteX3" fmla="*/ 0 w 195618"/>
                <a:gd name="connsiteY3" fmla="*/ 394718 h 394718"/>
                <a:gd name="connsiteX4" fmla="*/ 0 w 195618"/>
                <a:gd name="connsiteY4" fmla="*/ 0 h 394718"/>
                <a:gd name="connsiteX0" fmla="*/ 0 w 195618"/>
                <a:gd name="connsiteY0" fmla="*/ 0 h 396623"/>
                <a:gd name="connsiteX1" fmla="*/ 195618 w 195618"/>
                <a:gd name="connsiteY1" fmla="*/ 0 h 396623"/>
                <a:gd name="connsiteX2" fmla="*/ 106083 w 195618"/>
                <a:gd name="connsiteY2" fmla="*/ 396623 h 396623"/>
                <a:gd name="connsiteX3" fmla="*/ 0 w 195618"/>
                <a:gd name="connsiteY3" fmla="*/ 394718 h 396623"/>
                <a:gd name="connsiteX4" fmla="*/ 0 w 195618"/>
                <a:gd name="connsiteY4" fmla="*/ 0 h 396623"/>
                <a:gd name="connsiteX0" fmla="*/ 0 w 241338"/>
                <a:gd name="connsiteY0" fmla="*/ 0 h 396623"/>
                <a:gd name="connsiteX1" fmla="*/ 241338 w 241338"/>
                <a:gd name="connsiteY1" fmla="*/ 15240 h 396623"/>
                <a:gd name="connsiteX2" fmla="*/ 106083 w 241338"/>
                <a:gd name="connsiteY2" fmla="*/ 396623 h 396623"/>
                <a:gd name="connsiteX3" fmla="*/ 0 w 241338"/>
                <a:gd name="connsiteY3" fmla="*/ 394718 h 396623"/>
                <a:gd name="connsiteX4" fmla="*/ 0 w 241338"/>
                <a:gd name="connsiteY4" fmla="*/ 0 h 396623"/>
                <a:gd name="connsiteX0" fmla="*/ 0 w 241338"/>
                <a:gd name="connsiteY0" fmla="*/ 0 h 394718"/>
                <a:gd name="connsiteX1" fmla="*/ 241338 w 241338"/>
                <a:gd name="connsiteY1" fmla="*/ 15240 h 394718"/>
                <a:gd name="connsiteX2" fmla="*/ 201333 w 241338"/>
                <a:gd name="connsiteY2" fmla="*/ 377573 h 394718"/>
                <a:gd name="connsiteX3" fmla="*/ 0 w 241338"/>
                <a:gd name="connsiteY3" fmla="*/ 394718 h 394718"/>
                <a:gd name="connsiteX4" fmla="*/ 0 w 241338"/>
                <a:gd name="connsiteY4" fmla="*/ 0 h 394718"/>
                <a:gd name="connsiteX0" fmla="*/ 0 w 207048"/>
                <a:gd name="connsiteY0" fmla="*/ 0 h 394718"/>
                <a:gd name="connsiteX1" fmla="*/ 207048 w 207048"/>
                <a:gd name="connsiteY1" fmla="*/ 15240 h 394718"/>
                <a:gd name="connsiteX2" fmla="*/ 201333 w 207048"/>
                <a:gd name="connsiteY2" fmla="*/ 377573 h 394718"/>
                <a:gd name="connsiteX3" fmla="*/ 0 w 207048"/>
                <a:gd name="connsiteY3" fmla="*/ 394718 h 394718"/>
                <a:gd name="connsiteX4" fmla="*/ 0 w 207048"/>
                <a:gd name="connsiteY4" fmla="*/ 0 h 394718"/>
                <a:gd name="connsiteX0" fmla="*/ 0 w 207048"/>
                <a:gd name="connsiteY0" fmla="*/ 0 h 394718"/>
                <a:gd name="connsiteX1" fmla="*/ 207048 w 207048"/>
                <a:gd name="connsiteY1" fmla="*/ 15240 h 394718"/>
                <a:gd name="connsiteX2" fmla="*/ 115608 w 207048"/>
                <a:gd name="connsiteY2" fmla="*/ 248029 h 394718"/>
                <a:gd name="connsiteX3" fmla="*/ 0 w 207048"/>
                <a:gd name="connsiteY3" fmla="*/ 394718 h 394718"/>
                <a:gd name="connsiteX4" fmla="*/ 0 w 207048"/>
                <a:gd name="connsiteY4" fmla="*/ 0 h 394718"/>
                <a:gd name="connsiteX0" fmla="*/ 0 w 207048"/>
                <a:gd name="connsiteY0" fmla="*/ 0 h 394718"/>
                <a:gd name="connsiteX1" fmla="*/ 207048 w 207048"/>
                <a:gd name="connsiteY1" fmla="*/ 15240 h 394718"/>
                <a:gd name="connsiteX2" fmla="*/ 186093 w 207048"/>
                <a:gd name="connsiteY2" fmla="*/ 372684 h 394718"/>
                <a:gd name="connsiteX3" fmla="*/ 0 w 207048"/>
                <a:gd name="connsiteY3" fmla="*/ 394718 h 394718"/>
                <a:gd name="connsiteX4" fmla="*/ 0 w 207048"/>
                <a:gd name="connsiteY4" fmla="*/ 0 h 394718"/>
                <a:gd name="connsiteX0" fmla="*/ 0 w 186093"/>
                <a:gd name="connsiteY0" fmla="*/ 0 h 394718"/>
                <a:gd name="connsiteX1" fmla="*/ 94653 w 186093"/>
                <a:gd name="connsiteY1" fmla="*/ 70931 h 394718"/>
                <a:gd name="connsiteX2" fmla="*/ 186093 w 186093"/>
                <a:gd name="connsiteY2" fmla="*/ 372684 h 394718"/>
                <a:gd name="connsiteX3" fmla="*/ 0 w 186093"/>
                <a:gd name="connsiteY3" fmla="*/ 394718 h 394718"/>
                <a:gd name="connsiteX4" fmla="*/ 0 w 186093"/>
                <a:gd name="connsiteY4" fmla="*/ 0 h 394718"/>
                <a:gd name="connsiteX0" fmla="*/ 0 w 186093"/>
                <a:gd name="connsiteY0" fmla="*/ 0 h 394718"/>
                <a:gd name="connsiteX1" fmla="*/ 92748 w 186093"/>
                <a:gd name="connsiteY1" fmla="*/ 87431 h 394718"/>
                <a:gd name="connsiteX2" fmla="*/ 186093 w 186093"/>
                <a:gd name="connsiteY2" fmla="*/ 372684 h 394718"/>
                <a:gd name="connsiteX3" fmla="*/ 0 w 186093"/>
                <a:gd name="connsiteY3" fmla="*/ 394718 h 394718"/>
                <a:gd name="connsiteX4" fmla="*/ 0 w 186093"/>
                <a:gd name="connsiteY4" fmla="*/ 0 h 394718"/>
                <a:gd name="connsiteX0" fmla="*/ 0 w 197523"/>
                <a:gd name="connsiteY0" fmla="*/ 0 h 418062"/>
                <a:gd name="connsiteX1" fmla="*/ 92748 w 197523"/>
                <a:gd name="connsiteY1" fmla="*/ 87431 h 418062"/>
                <a:gd name="connsiteX2" fmla="*/ 197523 w 197523"/>
                <a:gd name="connsiteY2" fmla="*/ 418062 h 418062"/>
                <a:gd name="connsiteX3" fmla="*/ 0 w 197523"/>
                <a:gd name="connsiteY3" fmla="*/ 394718 h 418062"/>
                <a:gd name="connsiteX4" fmla="*/ 0 w 197523"/>
                <a:gd name="connsiteY4" fmla="*/ 0 h 418062"/>
                <a:gd name="connsiteX0" fmla="*/ 0 w 197523"/>
                <a:gd name="connsiteY0" fmla="*/ 0 h 418062"/>
                <a:gd name="connsiteX1" fmla="*/ 109893 w 197523"/>
                <a:gd name="connsiteY1" fmla="*/ 213250 h 418062"/>
                <a:gd name="connsiteX2" fmla="*/ 197523 w 197523"/>
                <a:gd name="connsiteY2" fmla="*/ 418062 h 418062"/>
                <a:gd name="connsiteX3" fmla="*/ 0 w 197523"/>
                <a:gd name="connsiteY3" fmla="*/ 394718 h 418062"/>
                <a:gd name="connsiteX4" fmla="*/ 0 w 197523"/>
                <a:gd name="connsiteY4" fmla="*/ 0 h 418062"/>
                <a:gd name="connsiteX0" fmla="*/ 0 w 197523"/>
                <a:gd name="connsiteY0" fmla="*/ 0 h 418062"/>
                <a:gd name="connsiteX1" fmla="*/ 109893 w 197523"/>
                <a:gd name="connsiteY1" fmla="*/ 213250 h 418062"/>
                <a:gd name="connsiteX2" fmla="*/ 121499 w 197523"/>
                <a:gd name="connsiteY2" fmla="*/ 247194 h 418062"/>
                <a:gd name="connsiteX3" fmla="*/ 197523 w 197523"/>
                <a:gd name="connsiteY3" fmla="*/ 418062 h 418062"/>
                <a:gd name="connsiteX4" fmla="*/ 0 w 197523"/>
                <a:gd name="connsiteY4" fmla="*/ 394718 h 418062"/>
                <a:gd name="connsiteX5" fmla="*/ 0 w 197523"/>
                <a:gd name="connsiteY5" fmla="*/ 0 h 418062"/>
                <a:gd name="connsiteX0" fmla="*/ 0 w 214844"/>
                <a:gd name="connsiteY0" fmla="*/ 0 h 418062"/>
                <a:gd name="connsiteX1" fmla="*/ 109893 w 214844"/>
                <a:gd name="connsiteY1" fmla="*/ 213250 h 418062"/>
                <a:gd name="connsiteX2" fmla="*/ 214844 w 214844"/>
                <a:gd name="connsiteY2" fmla="*/ 224506 h 418062"/>
                <a:gd name="connsiteX3" fmla="*/ 197523 w 214844"/>
                <a:gd name="connsiteY3" fmla="*/ 418062 h 418062"/>
                <a:gd name="connsiteX4" fmla="*/ 0 w 214844"/>
                <a:gd name="connsiteY4" fmla="*/ 394718 h 418062"/>
                <a:gd name="connsiteX5" fmla="*/ 0 w 214844"/>
                <a:gd name="connsiteY5" fmla="*/ 0 h 418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4844" h="418062">
                  <a:moveTo>
                    <a:pt x="0" y="0"/>
                  </a:moveTo>
                  <a:lnTo>
                    <a:pt x="109893" y="213250"/>
                  </a:lnTo>
                  <a:lnTo>
                    <a:pt x="214844" y="224506"/>
                  </a:lnTo>
                  <a:lnTo>
                    <a:pt x="197523" y="418062"/>
                  </a:lnTo>
                  <a:lnTo>
                    <a:pt x="0" y="394718"/>
                  </a:lnTo>
                  <a:lnTo>
                    <a:pt x="0" y="0"/>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39" name="Akkord 38"/>
            <p:cNvSpPr/>
            <p:nvPr/>
          </p:nvSpPr>
          <p:spPr>
            <a:xfrm rot="18067763">
              <a:off x="3698817" y="2799067"/>
              <a:ext cx="342480" cy="395898"/>
            </a:xfrm>
            <a:prstGeom prst="chord">
              <a:avLst>
                <a:gd name="adj1" fmla="val 8195005"/>
                <a:gd name="adj2" fmla="val 16830392"/>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40" name="Rechteck 39"/>
            <p:cNvSpPr/>
            <p:nvPr/>
          </p:nvSpPr>
          <p:spPr>
            <a:xfrm>
              <a:off x="3647986" y="2564904"/>
              <a:ext cx="536173" cy="694948"/>
            </a:xfrm>
            <a:prstGeom prst="rect">
              <a:avLst/>
            </a:prstGeom>
          </p:spPr>
          <p:txBody>
            <a:bodyPr wrap="none">
              <a:spAutoFit/>
            </a:bodyPr>
            <a:lstStyle/>
            <a:p>
              <a:pPr algn="ctr"/>
              <a:r>
                <a:rPr lang="en-US" sz="2400" b="1" dirty="0" smtClean="0">
                  <a:solidFill>
                    <a:schemeClr val="bg1"/>
                  </a:solidFill>
                  <a:latin typeface="Arial" panose="020B0604020202020204" pitchFamily="34" charset="0"/>
                  <a:cs typeface="Arial" panose="020B0604020202020204" pitchFamily="34" charset="0"/>
                </a:rPr>
                <a:t>5</a:t>
              </a:r>
              <a:endParaRPr lang="en-US" sz="2400" b="1" dirty="0">
                <a:solidFill>
                  <a:schemeClr val="bg1"/>
                </a:solidFill>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320536866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a:t>Financing (Planning) </a:t>
            </a:r>
          </a:p>
        </p:txBody>
      </p:sp>
      <p:sp>
        <p:nvSpPr>
          <p:cNvPr id="4" name="Titel 3"/>
          <p:cNvSpPr>
            <a:spLocks noGrp="1"/>
          </p:cNvSpPr>
          <p:nvPr>
            <p:ph type="title"/>
          </p:nvPr>
        </p:nvSpPr>
        <p:spPr/>
        <p:txBody>
          <a:bodyPr/>
          <a:lstStyle/>
          <a:p>
            <a:r>
              <a:rPr lang="en-US" dirty="0" smtClean="0"/>
              <a:t>Overview (5/5) – Core issues</a:t>
            </a:r>
            <a:endParaRPr lang="en-US" dirty="0"/>
          </a:p>
        </p:txBody>
      </p:sp>
      <p:graphicFrame>
        <p:nvGraphicFramePr>
          <p:cNvPr id="70" name="Tabelle 69"/>
          <p:cNvGraphicFramePr>
            <a:graphicFrameLocks noGrp="1"/>
          </p:cNvGraphicFramePr>
          <p:nvPr>
            <p:extLst>
              <p:ext uri="{D42A27DB-BD31-4B8C-83A1-F6EECF244321}">
                <p14:modId xmlns:p14="http://schemas.microsoft.com/office/powerpoint/2010/main" val="2532358945"/>
              </p:ext>
            </p:extLst>
          </p:nvPr>
        </p:nvGraphicFramePr>
        <p:xfrm>
          <a:off x="488950" y="1422400"/>
          <a:ext cx="8928100" cy="4671912"/>
        </p:xfrm>
        <a:graphic>
          <a:graphicData uri="http://schemas.openxmlformats.org/drawingml/2006/table">
            <a:tbl>
              <a:tblPr firstRow="1" bandRow="1">
                <a:tableStyleId>{5C22544A-7EE6-4342-B048-85BDC9FD1C3A}</a:tableStyleId>
              </a:tblPr>
              <a:tblGrid>
                <a:gridCol w="1964104"/>
                <a:gridCol w="6386146"/>
                <a:gridCol w="577850"/>
              </a:tblGrid>
              <a:tr h="288000">
                <a:tc>
                  <a:txBody>
                    <a:bodyPr/>
                    <a:lstStyle/>
                    <a:p>
                      <a:pPr marL="0" indent="0">
                        <a:lnSpc>
                          <a:spcPct val="95000"/>
                        </a:lnSpc>
                        <a:spcBef>
                          <a:spcPts val="0"/>
                        </a:spcBef>
                        <a:spcAft>
                          <a:spcPts val="0"/>
                        </a:spcAft>
                        <a:buNone/>
                        <a:tabLst>
                          <a:tab pos="176213" algn="l"/>
                        </a:tabLst>
                      </a:pPr>
                      <a:r>
                        <a:rPr lang="en-US" sz="900" b="1" noProof="0" dirty="0" smtClean="0">
                          <a:solidFill>
                            <a:schemeClr val="bg1"/>
                          </a:solidFill>
                        </a:rPr>
                        <a:t>Core Issue</a:t>
                      </a:r>
                      <a:endParaRPr lang="en-US" sz="900" b="1" noProof="0" dirty="0">
                        <a:solidFill>
                          <a:schemeClr val="bg1"/>
                        </a:solidFill>
                      </a:endParaRP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marL="0" marR="0" lvl="0" indent="0" algn="l" defTabSz="914400" rtl="0" eaLnBrk="1" fontAlgn="auto" latinLnBrk="0" hangingPunct="1">
                        <a:lnSpc>
                          <a:spcPct val="95000"/>
                        </a:lnSpc>
                        <a:spcBef>
                          <a:spcPts val="0"/>
                        </a:spcBef>
                        <a:spcAft>
                          <a:spcPts val="0"/>
                        </a:spcAft>
                        <a:buClr>
                          <a:srgbClr val="97989A"/>
                        </a:buClr>
                        <a:buSzPct val="100000"/>
                        <a:buFont typeface="Arial" pitchFamily="34" charset="0"/>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Specific analysis</a:t>
                      </a: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marL="1588" marR="0" lvl="0" indent="-1588" algn="ctr" defTabSz="914400" rtl="0" eaLnBrk="1" fontAlgn="auto" latinLnBrk="0" hangingPunct="1">
                        <a:lnSpc>
                          <a:spcPct val="95000"/>
                        </a:lnSpc>
                        <a:spcBef>
                          <a:spcPts val="0"/>
                        </a:spcBef>
                        <a:spcAft>
                          <a:spcPts val="0"/>
                        </a:spcAft>
                        <a:buClr>
                          <a:srgbClr val="97989A"/>
                        </a:buClr>
                        <a:buSzPct val="100000"/>
                        <a:buFontTx/>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Page(s)</a:t>
                      </a: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r>
              <a:tr h="540000">
                <a:tc>
                  <a:txBody>
                    <a:bodyPr/>
                    <a:lstStyle/>
                    <a:p>
                      <a:pPr marL="216000" indent="-216000">
                        <a:lnSpc>
                          <a:spcPct val="95000"/>
                        </a:lnSpc>
                        <a:spcBef>
                          <a:spcPts val="0"/>
                        </a:spcBef>
                        <a:spcAft>
                          <a:spcPts val="200"/>
                        </a:spcAft>
                        <a:buAutoNum type="arabicPeriod"/>
                        <a:tabLst>
                          <a:tab pos="176213" algn="l"/>
                        </a:tabLst>
                      </a:pPr>
                      <a:r>
                        <a:rPr lang="en-US" sz="900" b="1" noProof="0" dirty="0" smtClean="0">
                          <a:solidFill>
                            <a:schemeClr val="tx2"/>
                          </a:solidFill>
                        </a:rPr>
                        <a:t>How is the net debt composed and how does it develop over time?</a:t>
                      </a: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216000" marR="0" lvl="0" indent="-216000" algn="l" defTabSz="914400" rtl="0" eaLnBrk="1" fontAlgn="auto" latinLnBrk="0" hangingPunct="1">
                        <a:lnSpc>
                          <a:spcPct val="95000"/>
                        </a:lnSpc>
                        <a:spcBef>
                          <a:spcPts val="0"/>
                        </a:spcBef>
                        <a:spcAft>
                          <a:spcPts val="1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Apply past analysis and net debt definition there (especially with respect to debt-like items, off-balance sheet financing)!</a:t>
                      </a:r>
                    </a:p>
                    <a:p>
                      <a:pPr marL="216000" marR="0" lvl="0" indent="-216000" algn="l" defTabSz="914400" rtl="0" eaLnBrk="1" fontAlgn="auto" latinLnBrk="0" hangingPunct="1">
                        <a:lnSpc>
                          <a:spcPct val="95000"/>
                        </a:lnSpc>
                        <a:spcBef>
                          <a:spcPts val="0"/>
                        </a:spcBef>
                        <a:spcAft>
                          <a:spcPts val="1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If necessary harmonization or transition to definition according to client, SPA (e.g. with DD or info memo), etc.</a:t>
                      </a:r>
                    </a:p>
                    <a:p>
                      <a:pPr marL="216000" marR="0" lvl="0" indent="-216000" algn="l" defTabSz="914400" rtl="0" eaLnBrk="1" fontAlgn="auto" latinLnBrk="0" hangingPunct="1">
                        <a:lnSpc>
                          <a:spcPct val="95000"/>
                        </a:lnSpc>
                        <a:spcBef>
                          <a:spcPts val="0"/>
                        </a:spcBef>
                        <a:spcAft>
                          <a:spcPts val="1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Analysis of composition and amount of debt ratio over time</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1588" marR="0" lvl="0" indent="-1588" algn="ctr" defTabSz="914400" rtl="0" eaLnBrk="1" fontAlgn="auto" latinLnBrk="0" hangingPunct="1">
                        <a:lnSpc>
                          <a:spcPct val="95000"/>
                        </a:lnSpc>
                        <a:spcBef>
                          <a:spcPts val="0"/>
                        </a:spcBef>
                        <a:spcAft>
                          <a:spcPts val="200"/>
                        </a:spcAft>
                        <a:buClr>
                          <a:srgbClr val="97989A"/>
                        </a:buClr>
                        <a:buSzPct val="100000"/>
                        <a:buFontTx/>
                        <a:buNone/>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8</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r>
              <a:tr h="540000">
                <a:tc>
                  <a:txBody>
                    <a:bodyPr/>
                    <a:lstStyle/>
                    <a:p>
                      <a:pPr marL="216000" indent="-216000">
                        <a:lnSpc>
                          <a:spcPct val="95000"/>
                        </a:lnSpc>
                        <a:spcBef>
                          <a:spcPts val="0"/>
                        </a:spcBef>
                        <a:spcAft>
                          <a:spcPts val="200"/>
                        </a:spcAft>
                        <a:buClr>
                          <a:schemeClr val="tx2"/>
                        </a:buClr>
                        <a:tabLst>
                          <a:tab pos="176213" algn="l"/>
                        </a:tabLst>
                      </a:pPr>
                      <a:r>
                        <a:rPr lang="en-US" sz="900" b="1" kern="1200" noProof="0" dirty="0" smtClean="0">
                          <a:solidFill>
                            <a:schemeClr val="tx2"/>
                          </a:solidFill>
                          <a:latin typeface="+mn-lt"/>
                          <a:ea typeface="+mn-ea"/>
                          <a:cs typeface="+mn-cs"/>
                        </a:rPr>
                        <a:t>2. 		What causes changes in net debt over time and what assumptions have been made for (re)financing/repayment?</a:t>
                      </a:r>
                    </a:p>
                    <a:p>
                      <a:pPr marL="216000" indent="-216000">
                        <a:lnSpc>
                          <a:spcPct val="95000"/>
                        </a:lnSpc>
                        <a:spcBef>
                          <a:spcPts val="0"/>
                        </a:spcBef>
                        <a:spcAft>
                          <a:spcPts val="200"/>
                        </a:spcAft>
                        <a:buClr>
                          <a:schemeClr val="tx2"/>
                        </a:buClr>
                        <a:tabLst>
                          <a:tab pos="176213" algn="l"/>
                        </a:tabLst>
                      </a:pPr>
                      <a:endParaRPr lang="en-US" sz="900" b="1" kern="1200" noProof="0" dirty="0" smtClean="0">
                        <a:solidFill>
                          <a:schemeClr val="tx2"/>
                        </a:solidFill>
                        <a:latin typeface="+mn-lt"/>
                        <a:ea typeface="+mn-ea"/>
                        <a:cs typeface="+mn-cs"/>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216000" marR="0" lvl="0" indent="-216000" algn="l" defTabSz="914400" rtl="0" eaLnBrk="1" fontAlgn="auto" latinLnBrk="0" hangingPunct="1">
                        <a:lnSpc>
                          <a:spcPct val="95000"/>
                        </a:lnSpc>
                        <a:spcBef>
                          <a:spcPts val="0"/>
                        </a:spcBef>
                        <a:spcAft>
                          <a:spcPts val="1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Analysis of financial deficit/surplus (operative cash flow, investments, working capital, dividends, repayment due on liabilities, etc.) on the basis of the planning analysis</a:t>
                      </a:r>
                    </a:p>
                    <a:p>
                      <a:pPr marL="216000" marR="0" lvl="0" indent="-216000" algn="l" defTabSz="914400" rtl="0" eaLnBrk="1" fontAlgn="auto" latinLnBrk="0" hangingPunct="1">
                        <a:lnSpc>
                          <a:spcPct val="95000"/>
                        </a:lnSpc>
                        <a:spcBef>
                          <a:spcPts val="0"/>
                        </a:spcBef>
                        <a:spcAft>
                          <a:spcPts val="1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Apply past analysis with regard to due dates (level of loans)</a:t>
                      </a:r>
                    </a:p>
                    <a:p>
                      <a:pPr marL="216000" marR="0" lvl="0" indent="-216000" algn="l" defTabSz="914400" rtl="0" eaLnBrk="1" fontAlgn="auto" latinLnBrk="0" hangingPunct="1">
                        <a:lnSpc>
                          <a:spcPct val="95000"/>
                        </a:lnSpc>
                        <a:spcBef>
                          <a:spcPts val="0"/>
                        </a:spcBef>
                        <a:spcAft>
                          <a:spcPts val="1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Assumptions for refinancing (interest rate, instruments,...). Is there even any chance of refinancing (especially in cases of restructuring frequently difficult)?</a:t>
                      </a:r>
                    </a:p>
                    <a:p>
                      <a:pPr marL="216000" marR="0" lvl="0" indent="-216000" algn="l" defTabSz="914400" rtl="0" eaLnBrk="1" fontAlgn="auto" latinLnBrk="0" hangingPunct="1">
                        <a:lnSpc>
                          <a:spcPct val="95000"/>
                        </a:lnSpc>
                        <a:spcBef>
                          <a:spcPts val="0"/>
                        </a:spcBef>
                        <a:spcAft>
                          <a:spcPts val="1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Measures for the elimination of possible lack of coverage</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1588" marR="0" lvl="0" indent="-1588" algn="ctr" defTabSz="914400" rtl="0" eaLnBrk="1" fontAlgn="auto" latinLnBrk="0" hangingPunct="1">
                        <a:lnSpc>
                          <a:spcPct val="95000"/>
                        </a:lnSpc>
                        <a:spcBef>
                          <a:spcPts val="0"/>
                        </a:spcBef>
                        <a:spcAft>
                          <a:spcPts val="200"/>
                        </a:spcAft>
                        <a:buClr>
                          <a:srgbClr val="97989A"/>
                        </a:buClr>
                        <a:buSzPct val="100000"/>
                        <a:buFontTx/>
                        <a:buNone/>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mn-cs"/>
                        </a:rPr>
                        <a:t>9</a:t>
                      </a:r>
                      <a:endPar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endParaRP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r>
              <a:tr h="972000">
                <a:tc>
                  <a:txBody>
                    <a:bodyPr/>
                    <a:lstStyle/>
                    <a:p>
                      <a:pPr marL="216000" indent="-216000">
                        <a:lnSpc>
                          <a:spcPct val="95000"/>
                        </a:lnSpc>
                        <a:spcBef>
                          <a:spcPts val="0"/>
                        </a:spcBef>
                        <a:spcAft>
                          <a:spcPts val="200"/>
                        </a:spcAft>
                        <a:buAutoNum type="arabicPeriod" startAt="3"/>
                        <a:tabLst>
                          <a:tab pos="176213" algn="l"/>
                        </a:tabLst>
                      </a:pPr>
                      <a:r>
                        <a:rPr lang="en-US" sz="900" b="1" kern="1200" noProof="0" dirty="0" smtClean="0">
                          <a:solidFill>
                            <a:schemeClr val="bg1"/>
                          </a:solidFill>
                          <a:latin typeface="+mn-lt"/>
                          <a:ea typeface="+mn-ea"/>
                          <a:cs typeface="+mn-cs"/>
                        </a:rPr>
                        <a:t>Is there sufficient financing headroom?</a:t>
                      </a: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accent1"/>
                    </a:solidFill>
                  </a:tcPr>
                </a:tc>
                <a:tc>
                  <a:txBody>
                    <a:bodyPr/>
                    <a:lstStyle/>
                    <a:p>
                      <a:pPr marL="216000" marR="0" lvl="0" indent="-216000" algn="l" defTabSz="914400" rtl="0" eaLnBrk="1" fontAlgn="auto" latinLnBrk="0" hangingPunct="1">
                        <a:lnSpc>
                          <a:spcPct val="95000"/>
                        </a:lnSpc>
                        <a:spcBef>
                          <a:spcPts val="0"/>
                        </a:spcBef>
                        <a:spcAft>
                          <a:spcPts val="100"/>
                        </a:spcAft>
                        <a:buClr>
                          <a:schemeClr val="bg1"/>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bg1"/>
                          </a:solidFill>
                          <a:effectLst/>
                          <a:uLnTx/>
                          <a:uFillTx/>
                          <a:latin typeface="+mn-lt"/>
                          <a:ea typeface="+mn-ea"/>
                          <a:cs typeface="Arial" pitchFamily="34" charset="0"/>
                        </a:rPr>
                        <a:t>Analysis of essential parameters and covenants (e.g. debt coverage ratio, interest coverage ratio) and their threshold values (contractual as well as what is common for sector) over time</a:t>
                      </a:r>
                    </a:p>
                    <a:p>
                      <a:pPr marL="216000" marR="0" lvl="0" indent="-216000" algn="l" defTabSz="914400" rtl="0" eaLnBrk="1" fontAlgn="auto" latinLnBrk="0" hangingPunct="1">
                        <a:lnSpc>
                          <a:spcPct val="95000"/>
                        </a:lnSpc>
                        <a:spcBef>
                          <a:spcPts val="0"/>
                        </a:spcBef>
                        <a:spcAft>
                          <a:spcPts val="100"/>
                        </a:spcAft>
                        <a:buClr>
                          <a:schemeClr val="bg1"/>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bg1"/>
                          </a:solidFill>
                          <a:effectLst/>
                          <a:uLnTx/>
                          <a:uFillTx/>
                          <a:latin typeface="+mn-lt"/>
                          <a:ea typeface="+mn-ea"/>
                          <a:cs typeface="Arial" pitchFamily="34" charset="0"/>
                        </a:rPr>
                        <a:t>Analysis of financing peaks (in the course of the year), fluctuations in cash flow</a:t>
                      </a:r>
                    </a:p>
                    <a:p>
                      <a:pPr marL="216000" marR="0" lvl="0" indent="-216000" algn="l" defTabSz="914400" rtl="0" eaLnBrk="1" fontAlgn="auto" latinLnBrk="0" hangingPunct="1">
                        <a:lnSpc>
                          <a:spcPct val="95000"/>
                        </a:lnSpc>
                        <a:spcBef>
                          <a:spcPts val="0"/>
                        </a:spcBef>
                        <a:spcAft>
                          <a:spcPts val="100"/>
                        </a:spcAft>
                        <a:buClr>
                          <a:schemeClr val="bg1"/>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bg1"/>
                          </a:solidFill>
                          <a:effectLst/>
                          <a:uLnTx/>
                          <a:uFillTx/>
                          <a:latin typeface="+mn-lt"/>
                          <a:ea typeface="+mn-ea"/>
                          <a:cs typeface="Arial" pitchFamily="34" charset="0"/>
                        </a:rPr>
                        <a:t>Consider necessity of operative cash on hand (minimum liquidity)?</a:t>
                      </a:r>
                    </a:p>
                    <a:p>
                      <a:pPr marL="216000" marR="0" lvl="0" indent="-216000" algn="l" defTabSz="914400" rtl="0" eaLnBrk="1" fontAlgn="auto" latinLnBrk="0" hangingPunct="1">
                        <a:lnSpc>
                          <a:spcPct val="95000"/>
                        </a:lnSpc>
                        <a:spcBef>
                          <a:spcPts val="0"/>
                        </a:spcBef>
                        <a:spcAft>
                          <a:spcPts val="100"/>
                        </a:spcAft>
                        <a:buClr>
                          <a:schemeClr val="bg1"/>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bg1"/>
                          </a:solidFill>
                          <a:effectLst/>
                          <a:uLnTx/>
                          <a:uFillTx/>
                          <a:latin typeface="+mn-lt"/>
                          <a:ea typeface="+mn-ea"/>
                          <a:cs typeface="Arial" pitchFamily="34" charset="0"/>
                        </a:rPr>
                        <a:t>How high is the "headroom" (free credit limits) or room for additional uptake of credit/lines of credit in planning period?</a:t>
                      </a:r>
                    </a:p>
                    <a:p>
                      <a:pPr marL="216000" marR="0" lvl="0" indent="-216000" algn="l" defTabSz="914400" rtl="0" eaLnBrk="1" fontAlgn="auto" latinLnBrk="0" hangingPunct="1">
                        <a:lnSpc>
                          <a:spcPct val="95000"/>
                        </a:lnSpc>
                        <a:spcBef>
                          <a:spcPts val="0"/>
                        </a:spcBef>
                        <a:spcAft>
                          <a:spcPts val="100"/>
                        </a:spcAft>
                        <a:buClr>
                          <a:schemeClr val="bg1"/>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bg1"/>
                          </a:solidFill>
                          <a:effectLst/>
                          <a:uLnTx/>
                          <a:uFillTx/>
                          <a:latin typeface="+mn-lt"/>
                          <a:ea typeface="+mn-ea"/>
                          <a:cs typeface="Arial" pitchFamily="34" charset="0"/>
                        </a:rPr>
                        <a:t>Impact of transaction (e.g. </a:t>
                      </a:r>
                      <a:r>
                        <a:rPr kumimoji="0" lang="en-US" sz="900" b="0" i="0" u="none" strike="noStrike" kern="1200" cap="none" spc="0" normalizeH="0" baseline="0" noProof="0" dirty="0" err="1" smtClean="0">
                          <a:ln>
                            <a:noFill/>
                          </a:ln>
                          <a:solidFill>
                            <a:schemeClr val="bg1"/>
                          </a:solidFill>
                          <a:effectLst/>
                          <a:uLnTx/>
                          <a:uFillTx/>
                          <a:latin typeface="+mn-lt"/>
                          <a:ea typeface="+mn-ea"/>
                          <a:cs typeface="Arial" pitchFamily="34" charset="0"/>
                        </a:rPr>
                        <a:t>CoC</a:t>
                      </a:r>
                      <a:r>
                        <a:rPr kumimoji="0" lang="en-US" sz="900" b="0" i="0" u="none" strike="noStrike" kern="1200" cap="none" spc="0" normalizeH="0" baseline="0" noProof="0" dirty="0" smtClean="0">
                          <a:ln>
                            <a:noFill/>
                          </a:ln>
                          <a:solidFill>
                            <a:schemeClr val="bg1"/>
                          </a:solidFill>
                          <a:effectLst/>
                          <a:uLnTx/>
                          <a:uFillTx/>
                          <a:latin typeface="+mn-lt"/>
                          <a:ea typeface="+mn-ea"/>
                          <a:cs typeface="Arial" pitchFamily="34" charset="0"/>
                        </a:rPr>
                        <a:t>, repayment of shareholder loans, acquisition financing, etc.) - see past analysis</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accent1"/>
                    </a:solidFill>
                  </a:tcPr>
                </a:tc>
                <a:tc>
                  <a:txBody>
                    <a:bodyPr/>
                    <a:lstStyle/>
                    <a:p>
                      <a:pPr marL="1588" marR="0" lvl="0" indent="-1588" algn="ctr" defTabSz="914400" rtl="0" eaLnBrk="1" fontAlgn="auto" latinLnBrk="0" hangingPunct="1">
                        <a:lnSpc>
                          <a:spcPct val="95000"/>
                        </a:lnSpc>
                        <a:spcBef>
                          <a:spcPts val="0"/>
                        </a:spcBef>
                        <a:spcAft>
                          <a:spcPts val="200"/>
                        </a:spcAft>
                        <a:buClr>
                          <a:srgbClr val="97989A"/>
                        </a:buClr>
                        <a:buSzPct val="100000"/>
                        <a:buFontTx/>
                        <a:buNone/>
                        <a:tabLst/>
                        <a:defRPr/>
                      </a:pPr>
                      <a:r>
                        <a:rPr lang="en-US" sz="900" noProof="0" dirty="0" smtClean="0">
                          <a:solidFill>
                            <a:schemeClr val="bg1"/>
                          </a:solidFill>
                        </a:rPr>
                        <a:t>10</a:t>
                      </a:r>
                    </a:p>
                    <a:p>
                      <a:pPr marL="1588" marR="0" lvl="0" indent="-1588" algn="ctr" defTabSz="914400" rtl="0" eaLnBrk="1" fontAlgn="auto" latinLnBrk="0" hangingPunct="1">
                        <a:lnSpc>
                          <a:spcPct val="95000"/>
                        </a:lnSpc>
                        <a:spcBef>
                          <a:spcPts val="0"/>
                        </a:spcBef>
                        <a:spcAft>
                          <a:spcPts val="200"/>
                        </a:spcAft>
                        <a:buClr>
                          <a:srgbClr val="97989A"/>
                        </a:buClr>
                        <a:buSzPct val="100000"/>
                        <a:buFontTx/>
                        <a:buNone/>
                        <a:tabLst/>
                        <a:defRPr/>
                      </a:pPr>
                      <a:endParaRPr kumimoji="0" lang="en-US" sz="900" b="0" i="0" u="none" strike="noStrike" kern="1200" cap="none" spc="0" normalizeH="0" baseline="0" noProof="0" dirty="0" smtClean="0">
                        <a:ln>
                          <a:noFill/>
                        </a:ln>
                        <a:solidFill>
                          <a:schemeClr val="bg1"/>
                        </a:solidFill>
                        <a:effectLst/>
                        <a:uLnTx/>
                        <a:uFillTx/>
                        <a:latin typeface="+mn-lt"/>
                        <a:ea typeface="+mn-ea"/>
                        <a:cs typeface="Arial" pitchFamily="34" charset="0"/>
                      </a:endParaRP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accent1"/>
                    </a:solidFill>
                  </a:tcPr>
                </a:tc>
              </a:tr>
              <a:tr h="1944000">
                <a:tc>
                  <a:txBody>
                    <a:bodyPr/>
                    <a:lstStyle/>
                    <a:p>
                      <a:pPr marL="228600" marR="0" lvl="0" indent="-228600" algn="l" defTabSz="914400" rtl="0" eaLnBrk="1" fontAlgn="auto" latinLnBrk="0" hangingPunct="1">
                        <a:lnSpc>
                          <a:spcPct val="95000"/>
                        </a:lnSpc>
                        <a:spcBef>
                          <a:spcPts val="0"/>
                        </a:spcBef>
                        <a:spcAft>
                          <a:spcPts val="200"/>
                        </a:spcAft>
                        <a:buClrTx/>
                        <a:buSzTx/>
                        <a:buFont typeface="+mj-lt"/>
                        <a:buAutoNum type="arabicPeriod" startAt="4"/>
                        <a:tabLst>
                          <a:tab pos="176213" algn="l"/>
                        </a:tabLst>
                        <a:defRPr/>
                      </a:pPr>
                      <a:r>
                        <a:rPr lang="en-US" sz="900" b="1" kern="1200" noProof="0" dirty="0" smtClean="0">
                          <a:solidFill>
                            <a:schemeClr val="tx2"/>
                          </a:solidFill>
                          <a:latin typeface="+mn-lt"/>
                          <a:ea typeface="+mn-ea"/>
                          <a:cs typeface="+mn-cs"/>
                        </a:rPr>
                        <a:t>Do special aspects of the financing have to be considered in a valuation? e.g.:</a:t>
                      </a:r>
                    </a:p>
                    <a:p>
                      <a:pPr marL="432000" lvl="1" indent="-216000" algn="l" defTabSz="914400" rtl="0" eaLnBrk="1"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tab pos="176213" algn="l"/>
                        </a:tabLst>
                        <a:defRPr/>
                      </a:pPr>
                      <a:r>
                        <a:rPr lang="en-US" sz="900" b="0" kern="1200" noProof="0" dirty="0" smtClean="0">
                          <a:solidFill>
                            <a:schemeClr val="tx2"/>
                          </a:solidFill>
                          <a:latin typeface="+mn-lt"/>
                          <a:ea typeface="+mn-ea"/>
                          <a:cs typeface="+mn-cs"/>
                        </a:rPr>
                        <a:t>Major differences between market value and book value of the liabilities</a:t>
                      </a:r>
                    </a:p>
                    <a:p>
                      <a:pPr marL="432000" lvl="1" indent="-216000" algn="l" defTabSz="914400" rtl="0" eaLnBrk="1"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tab pos="176213" algn="l"/>
                        </a:tabLst>
                        <a:defRPr/>
                      </a:pPr>
                      <a:r>
                        <a:rPr lang="en-US" sz="900" b="0" kern="1200" noProof="0" dirty="0" smtClean="0">
                          <a:solidFill>
                            <a:schemeClr val="tx2"/>
                          </a:solidFill>
                          <a:latin typeface="+mn-lt"/>
                          <a:ea typeface="+mn-ea"/>
                          <a:cs typeface="+mn-cs"/>
                        </a:rPr>
                        <a:t>Is the planned financing consistent with market expectations?</a:t>
                      </a:r>
                    </a:p>
                    <a:p>
                      <a:pPr marL="432000" lvl="1" indent="-216000" algn="l" defTabSz="914400" rtl="0" eaLnBrk="1"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tab pos="176213" algn="l"/>
                        </a:tabLst>
                        <a:defRPr/>
                      </a:pPr>
                      <a:r>
                        <a:rPr lang="en-US" sz="900" b="0" kern="1200" noProof="0" dirty="0" smtClean="0">
                          <a:solidFill>
                            <a:schemeClr val="tx2"/>
                          </a:solidFill>
                          <a:latin typeface="+mn-lt"/>
                          <a:ea typeface="+mn-ea"/>
                          <a:cs typeface="+mn-cs"/>
                        </a:rPr>
                        <a:t>Can the financing structure be optimized?</a:t>
                      </a:r>
                    </a:p>
                    <a:p>
                      <a:pPr marL="216000" indent="-216000">
                        <a:lnSpc>
                          <a:spcPct val="95000"/>
                        </a:lnSpc>
                        <a:spcBef>
                          <a:spcPts val="0"/>
                        </a:spcBef>
                        <a:spcAft>
                          <a:spcPts val="200"/>
                        </a:spcAft>
                        <a:buAutoNum type="arabicPeriod" startAt="4"/>
                        <a:tabLst>
                          <a:tab pos="176213" algn="l"/>
                        </a:tabLst>
                      </a:pPr>
                      <a:endParaRPr lang="en-US" sz="900" b="1" kern="1200" noProof="0" dirty="0" smtClean="0">
                        <a:solidFill>
                          <a:schemeClr val="bg1"/>
                        </a:solidFill>
                        <a:latin typeface="+mn-lt"/>
                        <a:ea typeface="+mn-ea"/>
                        <a:cs typeface="+mn-cs"/>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0" marR="0" lvl="0" indent="0" algn="l" defTabSz="914400" rtl="0" eaLnBrk="1" fontAlgn="auto" latinLnBrk="0" hangingPunct="1">
                        <a:lnSpc>
                          <a:spcPct val="95000"/>
                        </a:lnSpc>
                        <a:spcBef>
                          <a:spcPts val="0"/>
                        </a:spcBef>
                        <a:spcAft>
                          <a:spcPts val="100"/>
                        </a:spcAft>
                        <a:buClr>
                          <a:schemeClr val="tx2"/>
                        </a:buClr>
                        <a:buSzPct val="100000"/>
                        <a:buFont typeface="Univers for KPMG Light" panose="020B0403020202020204" pitchFamily="34" charset="0"/>
                        <a:buNone/>
                        <a:tabLst/>
                        <a:defRPr/>
                      </a:pPr>
                      <a:r>
                        <a:rPr kumimoji="0" lang="en-US" sz="900" b="1" i="0" u="none" strike="noStrike" kern="1200" cap="none" spc="0" normalizeH="0" baseline="0" noProof="0" dirty="0" smtClean="0">
                          <a:ln>
                            <a:noFill/>
                          </a:ln>
                          <a:solidFill>
                            <a:schemeClr val="tx2"/>
                          </a:solidFill>
                          <a:effectLst/>
                          <a:uLnTx/>
                          <a:uFillTx/>
                          <a:latin typeface="+mn-lt"/>
                          <a:ea typeface="+mn-ea"/>
                          <a:cs typeface="Arial" pitchFamily="34" charset="0"/>
                        </a:rPr>
                        <a:t>Market value/Book value</a:t>
                      </a:r>
                    </a:p>
                    <a:p>
                      <a:pPr marL="216000" marR="0" lvl="0" indent="-216000" algn="l" defTabSz="914400" rtl="0" eaLnBrk="1" fontAlgn="auto" latinLnBrk="0" hangingPunct="1">
                        <a:lnSpc>
                          <a:spcPct val="95000"/>
                        </a:lnSpc>
                        <a:spcBef>
                          <a:spcPts val="0"/>
                        </a:spcBef>
                        <a:spcAft>
                          <a:spcPts val="1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Inclusion of the knowledge from the past analysis in the planning</a:t>
                      </a:r>
                    </a:p>
                    <a:p>
                      <a:pPr marL="216000" marR="0" lvl="0" indent="-216000" algn="l" defTabSz="914400" rtl="0" eaLnBrk="1" fontAlgn="auto" latinLnBrk="0" hangingPunct="1">
                        <a:lnSpc>
                          <a:spcPct val="95000"/>
                        </a:lnSpc>
                        <a:spcBef>
                          <a:spcPts val="0"/>
                        </a:spcBef>
                        <a:spcAft>
                          <a:spcPts val="1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Analysis of differences of provisions and defined benefit obligations in pensions</a:t>
                      </a:r>
                    </a:p>
                    <a:p>
                      <a:pPr marL="216000" marR="0" lvl="0" indent="-216000" algn="l" defTabSz="914400" rtl="0" eaLnBrk="1" fontAlgn="auto" latinLnBrk="0" hangingPunct="1">
                        <a:lnSpc>
                          <a:spcPct val="95000"/>
                        </a:lnSpc>
                        <a:spcBef>
                          <a:spcPts val="0"/>
                        </a:spcBef>
                        <a:spcAft>
                          <a:spcPts val="1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Check that interest rate of debt approximates market interest rate</a:t>
                      </a:r>
                    </a:p>
                    <a:p>
                      <a:pPr marL="0" marR="0" lvl="0" indent="0" algn="l" defTabSz="914400" rtl="0" eaLnBrk="1" fontAlgn="auto" latinLnBrk="0" hangingPunct="1">
                        <a:lnSpc>
                          <a:spcPct val="95000"/>
                        </a:lnSpc>
                        <a:spcBef>
                          <a:spcPts val="0"/>
                        </a:spcBef>
                        <a:spcAft>
                          <a:spcPts val="100"/>
                        </a:spcAft>
                        <a:buClr>
                          <a:schemeClr val="tx2"/>
                        </a:buClr>
                        <a:buSzPct val="100000"/>
                        <a:buFont typeface="Univers for KPMG Light" panose="020B0403020202020204" pitchFamily="34" charset="0"/>
                        <a:buNone/>
                        <a:tabLst/>
                        <a:defRPr/>
                      </a:pPr>
                      <a:r>
                        <a:rPr kumimoji="0" lang="en-US" sz="900" b="1" i="0" u="none" strike="noStrike" kern="1200" cap="none" spc="0" normalizeH="0" baseline="0" noProof="0" dirty="0" smtClean="0">
                          <a:ln>
                            <a:noFill/>
                          </a:ln>
                          <a:solidFill>
                            <a:schemeClr val="tx2"/>
                          </a:solidFill>
                          <a:effectLst/>
                          <a:uLnTx/>
                          <a:uFillTx/>
                          <a:latin typeface="+mn-lt"/>
                          <a:ea typeface="+mn-ea"/>
                          <a:cs typeface="Arial" pitchFamily="34" charset="0"/>
                        </a:rPr>
                        <a:t>Customary market financing</a:t>
                      </a:r>
                    </a:p>
                    <a:p>
                      <a:pPr marL="216000" marR="0" lvl="0" indent="-216000" algn="l" defTabSz="914400" rtl="0" eaLnBrk="1" fontAlgn="auto" latinLnBrk="0" hangingPunct="1">
                        <a:lnSpc>
                          <a:spcPct val="95000"/>
                        </a:lnSpc>
                        <a:spcBef>
                          <a:spcPts val="0"/>
                        </a:spcBef>
                        <a:spcAft>
                          <a:spcPts val="1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Compare debt ratios and, if necessary, parameters to analysts’ expectations, KPIs of peer group companies (benchmarking) – </a:t>
                      </a:r>
                      <a:r>
                        <a:rPr kumimoji="0" lang="en-US" sz="900" b="1" i="0" u="none" strike="noStrike" kern="1200" cap="none" spc="0" normalizeH="0" baseline="0" noProof="0" dirty="0" smtClean="0">
                          <a:ln>
                            <a:noFill/>
                          </a:ln>
                          <a:solidFill>
                            <a:schemeClr val="tx2"/>
                          </a:solidFill>
                          <a:effectLst/>
                          <a:uLnTx/>
                          <a:uFillTx/>
                          <a:latin typeface="+mn-lt"/>
                          <a:ea typeface="+mn-ea"/>
                          <a:cs typeface="Arial" pitchFamily="34" charset="0"/>
                        </a:rPr>
                        <a:t>Note:</a:t>
                      </a: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 pay attention to uniform definition, instruments (e.g. leasing vs. purchase) and if necessary, accounting!</a:t>
                      </a:r>
                    </a:p>
                    <a:p>
                      <a:pPr marL="216000" marR="0" lvl="0" indent="-216000" algn="l" defTabSz="914400" rtl="0" eaLnBrk="1" fontAlgn="auto" latinLnBrk="0" hangingPunct="1">
                        <a:lnSpc>
                          <a:spcPct val="95000"/>
                        </a:lnSpc>
                        <a:spcBef>
                          <a:spcPts val="0"/>
                        </a:spcBef>
                        <a:spcAft>
                          <a:spcPts val="1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Identify &amp; analyze explanation for possible discrepancy to market expectation (e.g. balancing, leasing, scale effects,…)</a:t>
                      </a:r>
                    </a:p>
                    <a:p>
                      <a:pPr marL="216000" marR="0" lvl="0" indent="-216000" algn="l" defTabSz="914400" rtl="0" eaLnBrk="1" fontAlgn="auto" latinLnBrk="0" hangingPunct="1">
                        <a:lnSpc>
                          <a:spcPct val="95000"/>
                        </a:lnSpc>
                        <a:spcBef>
                          <a:spcPts val="0"/>
                        </a:spcBef>
                        <a:spcAft>
                          <a:spcPts val="1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If necessary adjust to market level depending on purpose of valuation</a:t>
                      </a:r>
                    </a:p>
                    <a:p>
                      <a:pPr marL="0" marR="0" lvl="0" indent="0" algn="l" defTabSz="914400" rtl="0" eaLnBrk="1" fontAlgn="auto" latinLnBrk="0" hangingPunct="1">
                        <a:lnSpc>
                          <a:spcPct val="95000"/>
                        </a:lnSpc>
                        <a:spcBef>
                          <a:spcPts val="0"/>
                        </a:spcBef>
                        <a:spcAft>
                          <a:spcPts val="100"/>
                        </a:spcAft>
                        <a:buClr>
                          <a:schemeClr val="tx2"/>
                        </a:buClr>
                        <a:buSzPct val="100000"/>
                        <a:buFont typeface="Univers for KPMG Light" panose="020B0403020202020204" pitchFamily="34" charset="0"/>
                        <a:buNone/>
                        <a:tabLst/>
                        <a:defRPr/>
                      </a:pPr>
                      <a:r>
                        <a:rPr kumimoji="0" lang="en-US" sz="900" b="1" i="0" u="none" strike="noStrike" kern="1200" cap="none" spc="0" normalizeH="0" baseline="0" noProof="0" dirty="0" smtClean="0">
                          <a:ln>
                            <a:noFill/>
                          </a:ln>
                          <a:solidFill>
                            <a:schemeClr val="tx2"/>
                          </a:solidFill>
                          <a:effectLst/>
                          <a:uLnTx/>
                          <a:uFillTx/>
                          <a:latin typeface="+mn-lt"/>
                          <a:ea typeface="+mn-ea"/>
                          <a:cs typeface="Arial" pitchFamily="34" charset="0"/>
                        </a:rPr>
                        <a:t>Optimized financing structure</a:t>
                      </a:r>
                    </a:p>
                    <a:p>
                      <a:pPr marL="216000" marR="0" lvl="0" indent="-216000" algn="l" defTabSz="914400" rtl="0" eaLnBrk="1" fontAlgn="auto" latinLnBrk="0" hangingPunct="1">
                        <a:lnSpc>
                          <a:spcPct val="95000"/>
                        </a:lnSpc>
                        <a:spcBef>
                          <a:spcPts val="0"/>
                        </a:spcBef>
                        <a:spcAft>
                          <a:spcPts val="1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Are more favorable financing conditions or forms of financing available? (</a:t>
                      </a: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sym typeface="Wingdings" panose="05000000000000000000" pitchFamily="2" charset="2"/>
                        </a:rPr>
                        <a:t></a:t>
                      </a: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 Debt Advisory)</a:t>
                      </a:r>
                      <a:endParaRPr kumimoji="0" lang="en-US" sz="900" b="0" i="0" u="none" strike="noStrike" kern="1200" cap="none" spc="0" normalizeH="0" baseline="0" noProof="0" dirty="0" smtClean="0">
                        <a:ln>
                          <a:noFill/>
                        </a:ln>
                        <a:solidFill>
                          <a:schemeClr val="bg1"/>
                        </a:solidFill>
                        <a:effectLst/>
                        <a:uLnTx/>
                        <a:uFillTx/>
                        <a:latin typeface="+mn-lt"/>
                        <a:ea typeface="+mn-ea"/>
                        <a:cs typeface="Arial" pitchFamily="34" charset="0"/>
                      </a:endParaRP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1588" marR="0" lvl="0" indent="-1588" algn="ctr" defTabSz="914400" rtl="0" eaLnBrk="1" fontAlgn="auto" latinLnBrk="0" hangingPunct="1">
                        <a:lnSpc>
                          <a:spcPct val="95000"/>
                        </a:lnSpc>
                        <a:spcBef>
                          <a:spcPts val="0"/>
                        </a:spcBef>
                        <a:spcAft>
                          <a:spcPts val="200"/>
                        </a:spcAft>
                        <a:buClr>
                          <a:srgbClr val="97989A"/>
                        </a:buClr>
                        <a:buSzPct val="100000"/>
                        <a:buFontTx/>
                        <a:buNone/>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11-12</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noFill/>
                  </a:tcPr>
                </a:tc>
              </a:tr>
            </a:tbl>
          </a:graphicData>
        </a:graphic>
      </p:graphicFrame>
      <p:pic>
        <p:nvPicPr>
          <p:cNvPr id="2" name="Grafik 1"/>
          <p:cNvPicPr>
            <a:picLocks noChangeAspect="1"/>
          </p:cNvPicPr>
          <p:nvPr/>
        </p:nvPicPr>
        <p:blipFill>
          <a:blip r:embed="rId3"/>
          <a:stretch>
            <a:fillRect/>
          </a:stretch>
        </p:blipFill>
        <p:spPr>
          <a:xfrm>
            <a:off x="1485417" y="2887545"/>
            <a:ext cx="281754" cy="335572"/>
          </a:xfrm>
          <a:prstGeom prst="rect">
            <a:avLst/>
          </a:prstGeom>
        </p:spPr>
      </p:pic>
      <p:pic>
        <p:nvPicPr>
          <p:cNvPr id="5" name="Grafik 4"/>
          <p:cNvPicPr>
            <a:picLocks noChangeAspect="1"/>
          </p:cNvPicPr>
          <p:nvPr/>
        </p:nvPicPr>
        <p:blipFill>
          <a:blip r:embed="rId4"/>
          <a:stretch>
            <a:fillRect/>
          </a:stretch>
        </p:blipFill>
        <p:spPr>
          <a:xfrm>
            <a:off x="1946908" y="1987062"/>
            <a:ext cx="281754" cy="335572"/>
          </a:xfrm>
          <a:prstGeom prst="rect">
            <a:avLst/>
          </a:prstGeom>
        </p:spPr>
      </p:pic>
      <p:pic>
        <p:nvPicPr>
          <p:cNvPr id="83" name="Grafik 82"/>
          <p:cNvPicPr>
            <a:picLocks noChangeAspect="1"/>
          </p:cNvPicPr>
          <p:nvPr/>
        </p:nvPicPr>
        <p:blipFill>
          <a:blip r:embed="rId5"/>
          <a:stretch>
            <a:fillRect/>
          </a:stretch>
        </p:blipFill>
        <p:spPr>
          <a:xfrm>
            <a:off x="1941613" y="2887545"/>
            <a:ext cx="281754" cy="335572"/>
          </a:xfrm>
          <a:prstGeom prst="rect">
            <a:avLst/>
          </a:prstGeom>
        </p:spPr>
      </p:pic>
      <p:pic>
        <p:nvPicPr>
          <p:cNvPr id="91" name="Grafik 90"/>
          <p:cNvPicPr>
            <a:picLocks noChangeAspect="1"/>
          </p:cNvPicPr>
          <p:nvPr/>
        </p:nvPicPr>
        <p:blipFill>
          <a:blip r:embed="rId6"/>
          <a:stretch>
            <a:fillRect/>
          </a:stretch>
        </p:blipFill>
        <p:spPr>
          <a:xfrm>
            <a:off x="2169712" y="1987062"/>
            <a:ext cx="281754" cy="335572"/>
          </a:xfrm>
          <a:prstGeom prst="rect">
            <a:avLst/>
          </a:prstGeom>
        </p:spPr>
      </p:pic>
      <p:sp>
        <p:nvSpPr>
          <p:cNvPr id="102" name="Textfeld 101"/>
          <p:cNvSpPr txBox="1"/>
          <p:nvPr/>
        </p:nvSpPr>
        <p:spPr>
          <a:xfrm>
            <a:off x="488950" y="3897674"/>
            <a:ext cx="771877" cy="276711"/>
          </a:xfrm>
          <a:prstGeom prst="rect">
            <a:avLst/>
          </a:prstGeom>
          <a:noFill/>
        </p:spPr>
        <p:txBody>
          <a:bodyPr wrap="square" lIns="54610" tIns="54610" rIns="54610" bIns="54610" rtlCol="0">
            <a:noAutofit/>
          </a:bodyPr>
          <a:lstStyle/>
          <a:p>
            <a:pPr>
              <a:spcAft>
                <a:spcPts val="600"/>
              </a:spcAft>
            </a:pPr>
            <a:r>
              <a:rPr lang="en-US" sz="1000" b="1" dirty="0" smtClean="0">
                <a:solidFill>
                  <a:schemeClr val="accent5"/>
                </a:solidFill>
              </a:rPr>
              <a:t>360° CQ</a:t>
            </a:r>
          </a:p>
        </p:txBody>
      </p:sp>
      <p:pic>
        <p:nvPicPr>
          <p:cNvPr id="103" name="Grafik 102"/>
          <p:cNvPicPr>
            <a:picLocks noChangeAspect="1"/>
          </p:cNvPicPr>
          <p:nvPr/>
        </p:nvPicPr>
        <p:blipFill>
          <a:blip r:embed="rId3"/>
          <a:stretch>
            <a:fillRect/>
          </a:stretch>
        </p:blipFill>
        <p:spPr>
          <a:xfrm>
            <a:off x="1941613" y="3865923"/>
            <a:ext cx="281754" cy="335572"/>
          </a:xfrm>
          <a:prstGeom prst="rect">
            <a:avLst/>
          </a:prstGeom>
        </p:spPr>
      </p:pic>
      <p:pic>
        <p:nvPicPr>
          <p:cNvPr id="104" name="Grafik 103"/>
          <p:cNvPicPr>
            <a:picLocks noChangeAspect="1"/>
          </p:cNvPicPr>
          <p:nvPr/>
        </p:nvPicPr>
        <p:blipFill>
          <a:blip r:embed="rId4"/>
          <a:stretch>
            <a:fillRect/>
          </a:stretch>
        </p:blipFill>
        <p:spPr>
          <a:xfrm>
            <a:off x="2169712" y="3865923"/>
            <a:ext cx="281754" cy="335572"/>
          </a:xfrm>
          <a:prstGeom prst="rect">
            <a:avLst/>
          </a:prstGeom>
        </p:spPr>
      </p:pic>
      <p:pic>
        <p:nvPicPr>
          <p:cNvPr id="20" name="Grafik 19"/>
          <p:cNvPicPr>
            <a:picLocks noChangeAspect="1"/>
          </p:cNvPicPr>
          <p:nvPr/>
        </p:nvPicPr>
        <p:blipFill>
          <a:blip r:embed="rId6"/>
          <a:stretch>
            <a:fillRect/>
          </a:stretch>
        </p:blipFill>
        <p:spPr>
          <a:xfrm>
            <a:off x="2169712" y="2887545"/>
            <a:ext cx="281754" cy="335572"/>
          </a:xfrm>
          <a:prstGeom prst="rect">
            <a:avLst/>
          </a:prstGeom>
        </p:spPr>
      </p:pic>
      <p:pic>
        <p:nvPicPr>
          <p:cNvPr id="21" name="Grafik 20"/>
          <p:cNvPicPr>
            <a:picLocks noChangeAspect="1"/>
          </p:cNvPicPr>
          <p:nvPr/>
        </p:nvPicPr>
        <p:blipFill>
          <a:blip r:embed="rId4"/>
          <a:stretch>
            <a:fillRect/>
          </a:stretch>
        </p:blipFill>
        <p:spPr>
          <a:xfrm>
            <a:off x="1713515" y="2887545"/>
            <a:ext cx="281754" cy="335572"/>
          </a:xfrm>
          <a:prstGeom prst="rect">
            <a:avLst/>
          </a:prstGeom>
        </p:spPr>
      </p:pic>
      <p:pic>
        <p:nvPicPr>
          <p:cNvPr id="22" name="Grafik 21"/>
          <p:cNvPicPr>
            <a:picLocks noChangeAspect="1"/>
          </p:cNvPicPr>
          <p:nvPr/>
        </p:nvPicPr>
        <p:blipFill>
          <a:blip r:embed="rId3"/>
          <a:stretch>
            <a:fillRect/>
          </a:stretch>
        </p:blipFill>
        <p:spPr>
          <a:xfrm>
            <a:off x="1485417" y="5854427"/>
            <a:ext cx="281754" cy="335572"/>
          </a:xfrm>
          <a:prstGeom prst="rect">
            <a:avLst/>
          </a:prstGeom>
        </p:spPr>
      </p:pic>
      <p:pic>
        <p:nvPicPr>
          <p:cNvPr id="23" name="Grafik 22"/>
          <p:cNvPicPr>
            <a:picLocks noChangeAspect="1"/>
          </p:cNvPicPr>
          <p:nvPr/>
        </p:nvPicPr>
        <p:blipFill>
          <a:blip r:embed="rId5"/>
          <a:stretch>
            <a:fillRect/>
          </a:stretch>
        </p:blipFill>
        <p:spPr>
          <a:xfrm>
            <a:off x="1941613" y="5854427"/>
            <a:ext cx="281754" cy="335572"/>
          </a:xfrm>
          <a:prstGeom prst="rect">
            <a:avLst/>
          </a:prstGeom>
        </p:spPr>
      </p:pic>
      <p:pic>
        <p:nvPicPr>
          <p:cNvPr id="24" name="Grafik 23"/>
          <p:cNvPicPr>
            <a:picLocks noChangeAspect="1"/>
          </p:cNvPicPr>
          <p:nvPr/>
        </p:nvPicPr>
        <p:blipFill>
          <a:blip r:embed="rId6"/>
          <a:stretch>
            <a:fillRect/>
          </a:stretch>
        </p:blipFill>
        <p:spPr>
          <a:xfrm>
            <a:off x="2169712" y="5854427"/>
            <a:ext cx="281754" cy="335572"/>
          </a:xfrm>
          <a:prstGeom prst="rect">
            <a:avLst/>
          </a:prstGeom>
        </p:spPr>
      </p:pic>
      <p:pic>
        <p:nvPicPr>
          <p:cNvPr id="25" name="Grafik 24"/>
          <p:cNvPicPr>
            <a:picLocks noChangeAspect="1"/>
          </p:cNvPicPr>
          <p:nvPr/>
        </p:nvPicPr>
        <p:blipFill>
          <a:blip r:embed="rId4"/>
          <a:stretch>
            <a:fillRect/>
          </a:stretch>
        </p:blipFill>
        <p:spPr>
          <a:xfrm>
            <a:off x="1713515" y="5854427"/>
            <a:ext cx="281754" cy="335572"/>
          </a:xfrm>
          <a:prstGeom prst="rect">
            <a:avLst/>
          </a:prstGeom>
        </p:spPr>
      </p:pic>
    </p:spTree>
    <p:extLst>
      <p:ext uri="{BB962C8B-B14F-4D97-AF65-F5344CB8AC3E}">
        <p14:creationId xmlns:p14="http://schemas.microsoft.com/office/powerpoint/2010/main" val="262921601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0"/>
          </p:nvPr>
        </p:nvSpPr>
        <p:spPr/>
        <p:txBody>
          <a:bodyPr/>
          <a:lstStyle/>
          <a:p>
            <a:r>
              <a:rPr lang="en-US" dirty="0"/>
              <a:t>The current financing structure of XXX AG with primarily senior and mezzanine debt is to be continued in the planning period.</a:t>
            </a:r>
          </a:p>
          <a:p>
            <a:r>
              <a:rPr lang="en-US" dirty="0"/>
              <a:t>The increase of net debt is relatively analogous to the increase in company values so that the debt ratio remains relatively constant (at market values)</a:t>
            </a:r>
          </a:p>
          <a:p>
            <a:r>
              <a:rPr lang="en-US" dirty="0"/>
              <a:t>We consider the planning for financing </a:t>
            </a:r>
            <a:r>
              <a:rPr lang="en-US" dirty="0" smtClean="0"/>
              <a:t>to </a:t>
            </a:r>
            <a:r>
              <a:rPr lang="en-US" dirty="0"/>
              <a:t>be </a:t>
            </a:r>
            <a:r>
              <a:rPr lang="en-US" dirty="0" smtClean="0"/>
              <a:t>XXX.</a:t>
            </a:r>
            <a:endParaRPr lang="en-US" dirty="0"/>
          </a:p>
        </p:txBody>
      </p:sp>
      <p:sp>
        <p:nvSpPr>
          <p:cNvPr id="5" name="Textplatzhalter 4"/>
          <p:cNvSpPr>
            <a:spLocks noGrp="1"/>
          </p:cNvSpPr>
          <p:nvPr>
            <p:ph type="body" sz="quarter" idx="12"/>
          </p:nvPr>
        </p:nvSpPr>
        <p:spPr/>
        <p:txBody>
          <a:bodyPr/>
          <a:lstStyle/>
          <a:p>
            <a:pPr lvl="2">
              <a:lnSpc>
                <a:spcPct val="95000"/>
              </a:lnSpc>
              <a:spcBef>
                <a:spcPts val="300"/>
              </a:spcBef>
            </a:pPr>
            <a:r>
              <a:rPr lang="en-US" dirty="0" smtClean="0"/>
              <a:t>The XXX AG debt consists of ca. 40% senior debt and ca. 40% mezzanines, plus ca. 20% operational loans. This ratio is expected to remain unchanged for the most part during the planning period.</a:t>
            </a:r>
          </a:p>
          <a:p>
            <a:pPr lvl="2">
              <a:lnSpc>
                <a:spcPct val="95000"/>
              </a:lnSpc>
              <a:spcBef>
                <a:spcPts val="300"/>
              </a:spcBef>
            </a:pPr>
            <a:r>
              <a:rPr lang="en-US" dirty="0" smtClean="0"/>
              <a:t>The net debt should climb by about a quarter in the analysis period from €65 mil. to €82 mil. This should primarily result from an expansion of the senior debt and the mezzanine.</a:t>
            </a:r>
          </a:p>
          <a:p>
            <a:pPr lvl="2">
              <a:lnSpc>
                <a:spcPct val="95000"/>
              </a:lnSpc>
              <a:spcBef>
                <a:spcPts val="300"/>
              </a:spcBef>
            </a:pPr>
            <a:r>
              <a:rPr lang="en-US" dirty="0" smtClean="0"/>
              <a:t>[... Details on senior debt, mezzanine and operating loan (terms, conditions, banks) ...]</a:t>
            </a:r>
          </a:p>
          <a:p>
            <a:pPr lvl="2">
              <a:lnSpc>
                <a:spcPct val="95000"/>
              </a:lnSpc>
              <a:spcBef>
                <a:spcPts val="300"/>
              </a:spcBef>
            </a:pPr>
            <a:r>
              <a:rPr lang="en-US" dirty="0" smtClean="0"/>
              <a:t>[... If applicable, details on developments during the year, peaks, etc. ...]</a:t>
            </a:r>
          </a:p>
          <a:p>
            <a:pPr lvl="2">
              <a:lnSpc>
                <a:spcPct val="95000"/>
              </a:lnSpc>
              <a:spcBef>
                <a:spcPts val="300"/>
              </a:spcBef>
            </a:pPr>
            <a:r>
              <a:rPr lang="en-US" dirty="0" smtClean="0"/>
              <a:t>In the framework of the planning dividends of x% of the annual profit were considered and observed in determining the capital structure.</a:t>
            </a:r>
          </a:p>
          <a:p>
            <a:pPr lvl="2">
              <a:lnSpc>
                <a:spcPct val="95000"/>
              </a:lnSpc>
              <a:spcBef>
                <a:spcPts val="300"/>
              </a:spcBef>
            </a:pPr>
            <a:r>
              <a:rPr lang="en-US" dirty="0" smtClean="0"/>
              <a:t>The debt ratio at market values remains, for the most part, at a constant level during the period of analysis, despite an increase in the net debt.</a:t>
            </a:r>
          </a:p>
          <a:p>
            <a:pPr lvl="2">
              <a:lnSpc>
                <a:spcPct val="95000"/>
              </a:lnSpc>
              <a:spcBef>
                <a:spcPts val="300"/>
              </a:spcBef>
            </a:pPr>
            <a:r>
              <a:rPr lang="en-US" dirty="0" smtClean="0"/>
              <a:t>[.... Details on the necessary minimum cash on hand, if applicable ....]</a:t>
            </a:r>
            <a:endParaRPr lang="en-US" dirty="0"/>
          </a:p>
        </p:txBody>
      </p:sp>
      <p:sp>
        <p:nvSpPr>
          <p:cNvPr id="4" name="Titel 3"/>
          <p:cNvSpPr>
            <a:spLocks noGrp="1"/>
          </p:cNvSpPr>
          <p:nvPr>
            <p:ph type="title"/>
          </p:nvPr>
        </p:nvSpPr>
        <p:spPr/>
        <p:txBody>
          <a:bodyPr/>
          <a:lstStyle/>
          <a:p>
            <a:r>
              <a:rPr lang="en-US" dirty="0"/>
              <a:t>1. </a:t>
            </a:r>
            <a:r>
              <a:rPr lang="en-US" dirty="0" smtClean="0"/>
              <a:t>How </a:t>
            </a:r>
            <a:r>
              <a:rPr lang="en-US" dirty="0"/>
              <a:t>is the net debt composed and how does it develop over time?</a:t>
            </a:r>
          </a:p>
        </p:txBody>
      </p:sp>
      <p:sp>
        <p:nvSpPr>
          <p:cNvPr id="3" name="Textplatzhalter 2"/>
          <p:cNvSpPr>
            <a:spLocks noGrp="1"/>
          </p:cNvSpPr>
          <p:nvPr>
            <p:ph type="body" sz="quarter" idx="13"/>
          </p:nvPr>
        </p:nvSpPr>
        <p:spPr/>
        <p:txBody>
          <a:bodyPr/>
          <a:lstStyle/>
          <a:p>
            <a:r>
              <a:rPr lang="en-US" dirty="0"/>
              <a:t>Financing (Planning) </a:t>
            </a:r>
          </a:p>
        </p:txBody>
      </p:sp>
      <p:graphicFrame>
        <p:nvGraphicFramePr>
          <p:cNvPr id="39" name="Group 90"/>
          <p:cNvGraphicFramePr>
            <a:graphicFrameLocks noGrp="1"/>
          </p:cNvGraphicFramePr>
          <p:nvPr>
            <p:custDataLst>
              <p:tags r:id="rId2"/>
            </p:custDataLst>
            <p:extLst>
              <p:ext uri="{D42A27DB-BD31-4B8C-83A1-F6EECF244321}">
                <p14:modId xmlns:p14="http://schemas.microsoft.com/office/powerpoint/2010/main" val="2641451720"/>
              </p:ext>
            </p:extLst>
          </p:nvPr>
        </p:nvGraphicFramePr>
        <p:xfrm>
          <a:off x="564229" y="5678270"/>
          <a:ext cx="1595438" cy="285360"/>
        </p:xfrm>
        <a:graphic>
          <a:graphicData uri="http://schemas.openxmlformats.org/drawingml/2006/table">
            <a:tbl>
              <a:tblPr/>
              <a:tblGrid>
                <a:gridCol w="1595438"/>
              </a:tblGrid>
              <a:tr h="0">
                <a:tc>
                  <a:txBody>
                    <a:bodyPr/>
                    <a:lstStyle/>
                    <a:p>
                      <a:pPr marL="0" marR="0" lvl="0" indent="0" algn="l" defTabSz="914400" rtl="0" eaLnBrk="1" fontAlgn="base" latinLnBrk="0" hangingPunct="1">
                        <a:lnSpc>
                          <a:spcPct val="100000"/>
                        </a:lnSpc>
                        <a:spcBef>
                          <a:spcPct val="40000"/>
                        </a:spcBef>
                        <a:spcAft>
                          <a:spcPct val="0"/>
                        </a:spcAft>
                        <a:buClrTx/>
                        <a:buSzTx/>
                        <a:buFontTx/>
                        <a:buNone/>
                        <a:tabLst/>
                        <a:defRPr/>
                      </a:pPr>
                      <a:r>
                        <a:rPr kumimoji="0" lang="de-DE" sz="700" b="1" i="0" u="none" strike="noStrike" cap="none" normalizeH="0" baseline="0" dirty="0" smtClean="0">
                          <a:ln>
                            <a:noFill/>
                          </a:ln>
                          <a:solidFill>
                            <a:schemeClr val="bg1"/>
                          </a:solidFill>
                          <a:effectLst/>
                          <a:latin typeface="+mn-lt"/>
                        </a:rPr>
                        <a:t>Tools</a:t>
                      </a:r>
                    </a:p>
                  </a:txBody>
                  <a:tcPr marL="36000" marR="0" marT="18000" marB="1800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BC204B"/>
                    </a:solidFill>
                  </a:tcPr>
                </a:tc>
              </a:tr>
              <a:tr h="83218">
                <a:tc>
                  <a:txBody>
                    <a:bodyPr/>
                    <a:lstStyle/>
                    <a:p>
                      <a:pPr marL="0" marR="0" lvl="0" indent="0" algn="l" defTabSz="914400" rtl="0" eaLnBrk="1" fontAlgn="base" latinLnBrk="0" hangingPunct="1">
                        <a:lnSpc>
                          <a:spcPct val="100000"/>
                        </a:lnSpc>
                        <a:spcBef>
                          <a:spcPct val="40000"/>
                        </a:spcBef>
                        <a:spcAft>
                          <a:spcPct val="0"/>
                        </a:spcAft>
                        <a:buClrTx/>
                        <a:buSzTx/>
                        <a:buFontTx/>
                        <a:buNone/>
                        <a:tabLst/>
                      </a:pPr>
                      <a:r>
                        <a:rPr kumimoji="0" lang="de-DE" sz="700" b="0" i="0" u="none" strike="noStrike" cap="none" normalizeH="0" baseline="0" dirty="0" smtClean="0">
                          <a:ln>
                            <a:noFill/>
                          </a:ln>
                          <a:solidFill>
                            <a:schemeClr val="tx1"/>
                          </a:solidFill>
                          <a:effectLst/>
                          <a:latin typeface="+mn-lt"/>
                        </a:rPr>
                        <a:t>Excel </a:t>
                      </a:r>
                      <a:r>
                        <a:rPr kumimoji="0" lang="de-DE" sz="700" b="0" i="0" u="none" strike="noStrike" cap="none" normalizeH="0" baseline="0" dirty="0" err="1" smtClean="0">
                          <a:ln>
                            <a:noFill/>
                          </a:ln>
                          <a:solidFill>
                            <a:schemeClr val="tx1"/>
                          </a:solidFill>
                          <a:effectLst/>
                          <a:latin typeface="+mn-lt"/>
                        </a:rPr>
                        <a:t>analysis</a:t>
                      </a:r>
                      <a:endParaRPr kumimoji="0" lang="de-DE" sz="700" b="0" i="0" u="none" strike="noStrike" cap="none" normalizeH="0" baseline="0" dirty="0" smtClean="0">
                        <a:ln>
                          <a:noFill/>
                        </a:ln>
                        <a:solidFill>
                          <a:schemeClr val="tx1"/>
                        </a:solidFill>
                        <a:effectLst/>
                        <a:latin typeface="+mn-lt"/>
                      </a:endParaRPr>
                    </a:p>
                  </a:txBody>
                  <a:tcPr marL="36000" marR="0" marT="18000" marB="1800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solidFill>
                      <a:srgbClr val="FFFFFF"/>
                    </a:solidFill>
                  </a:tcPr>
                </a:tc>
              </a:tr>
            </a:tbl>
          </a:graphicData>
        </a:graphic>
      </p:graphicFrame>
      <p:pic>
        <p:nvPicPr>
          <p:cNvPr id="19" name="Grafik 18"/>
          <p:cNvPicPr>
            <a:picLocks noChangeAspect="1"/>
          </p:cNvPicPr>
          <p:nvPr/>
        </p:nvPicPr>
        <p:blipFill>
          <a:blip r:embed="rId14">
            <a:duotone>
              <a:schemeClr val="bg2">
                <a:shade val="45000"/>
                <a:satMod val="135000"/>
              </a:schemeClr>
              <a:prstClr val="white"/>
            </a:duotone>
          </a:blip>
          <a:stretch>
            <a:fillRect/>
          </a:stretch>
        </p:blipFill>
        <p:spPr>
          <a:xfrm>
            <a:off x="7967588" y="5701816"/>
            <a:ext cx="340197" cy="405178"/>
          </a:xfrm>
          <a:prstGeom prst="rect">
            <a:avLst/>
          </a:prstGeom>
        </p:spPr>
      </p:pic>
      <p:pic>
        <p:nvPicPr>
          <p:cNvPr id="20" name="Grafik 19"/>
          <p:cNvPicPr>
            <a:picLocks noChangeAspect="1"/>
          </p:cNvPicPr>
          <p:nvPr/>
        </p:nvPicPr>
        <p:blipFill>
          <a:blip r:embed="rId15"/>
          <a:stretch>
            <a:fillRect/>
          </a:stretch>
        </p:blipFill>
        <p:spPr>
          <a:xfrm>
            <a:off x="8256496" y="5701816"/>
            <a:ext cx="340197" cy="405178"/>
          </a:xfrm>
          <a:prstGeom prst="rect">
            <a:avLst/>
          </a:prstGeom>
        </p:spPr>
      </p:pic>
      <p:pic>
        <p:nvPicPr>
          <p:cNvPr id="21" name="Grafik 20"/>
          <p:cNvPicPr>
            <a:picLocks noChangeAspect="1"/>
          </p:cNvPicPr>
          <p:nvPr/>
        </p:nvPicPr>
        <p:blipFill>
          <a:blip r:embed="rId16">
            <a:duotone>
              <a:schemeClr val="bg2">
                <a:shade val="45000"/>
                <a:satMod val="135000"/>
              </a:schemeClr>
              <a:prstClr val="white"/>
            </a:duotone>
          </a:blip>
          <a:stretch>
            <a:fillRect/>
          </a:stretch>
        </p:blipFill>
        <p:spPr>
          <a:xfrm>
            <a:off x="8545404" y="5701816"/>
            <a:ext cx="340197" cy="405178"/>
          </a:xfrm>
          <a:prstGeom prst="rect">
            <a:avLst/>
          </a:prstGeom>
        </p:spPr>
      </p:pic>
      <p:pic>
        <p:nvPicPr>
          <p:cNvPr id="22" name="Grafik 21"/>
          <p:cNvPicPr>
            <a:picLocks noChangeAspect="1"/>
          </p:cNvPicPr>
          <p:nvPr/>
        </p:nvPicPr>
        <p:blipFill>
          <a:blip r:embed="rId17">
            <a:duotone>
              <a:schemeClr val="bg2">
                <a:shade val="45000"/>
                <a:satMod val="135000"/>
              </a:schemeClr>
              <a:prstClr val="white"/>
            </a:duotone>
          </a:blip>
          <a:stretch>
            <a:fillRect/>
          </a:stretch>
        </p:blipFill>
        <p:spPr>
          <a:xfrm>
            <a:off x="8834312" y="5701816"/>
            <a:ext cx="340197" cy="405178"/>
          </a:xfrm>
          <a:prstGeom prst="rect">
            <a:avLst/>
          </a:prstGeom>
        </p:spPr>
      </p:pic>
      <p:pic>
        <p:nvPicPr>
          <p:cNvPr id="23" name="Grafik 22"/>
          <p:cNvPicPr>
            <a:picLocks noChangeAspect="1"/>
          </p:cNvPicPr>
          <p:nvPr/>
        </p:nvPicPr>
        <p:blipFill>
          <a:blip r:embed="rId18"/>
          <a:stretch>
            <a:fillRect/>
          </a:stretch>
        </p:blipFill>
        <p:spPr>
          <a:xfrm>
            <a:off x="9123220" y="5701816"/>
            <a:ext cx="340197" cy="405178"/>
          </a:xfrm>
          <a:prstGeom prst="rect">
            <a:avLst/>
          </a:prstGeom>
        </p:spPr>
      </p:pic>
      <p:sp>
        <p:nvSpPr>
          <p:cNvPr id="26" name="Text Placeholder 12"/>
          <p:cNvSpPr txBox="1">
            <a:spLocks/>
          </p:cNvSpPr>
          <p:nvPr>
            <p:custDataLst>
              <p:tags r:id="rId3"/>
            </p:custDataLst>
          </p:nvPr>
        </p:nvSpPr>
        <p:spPr>
          <a:xfrm>
            <a:off x="2447922" y="1422400"/>
            <a:ext cx="3397251" cy="228371"/>
          </a:xfrm>
          <a:prstGeom prst="rect">
            <a:avLst/>
          </a:prstGeom>
        </p:spPr>
        <p:txBody>
          <a:bodyPr vert="horz" lIns="0" tIns="0" rIns="0" bIns="0" rtlCol="0">
            <a:noAutofit/>
          </a:bodyPr>
          <a:lstStyle>
            <a:lvl1pPr eaLnBrk="1" hangingPunct="1">
              <a:spcAft>
                <a:spcPts val="600"/>
              </a:spcAft>
              <a:defRPr sz="1300" b="1" i="0">
                <a:solidFill>
                  <a:srgbClr val="003087"/>
                </a:solidFill>
                <a:latin typeface="Univers for KPMG" panose="020B0603020202020204" pitchFamily="34" charset="0"/>
                <a:cs typeface="Univers for KPMG" panose="020B0603020202020204" pitchFamily="34" charset="0"/>
              </a:defRPr>
            </a:lvl1pPr>
            <a:lvl2pPr marL="0" indent="0" eaLnBrk="1" hangingPunct="1">
              <a:spcAft>
                <a:spcPts val="600"/>
              </a:spcAft>
              <a:buFont typeface="Univers for KPMG"/>
              <a:buNone/>
              <a:defRPr sz="1300" b="0" i="0">
                <a:solidFill>
                  <a:srgbClr val="003087"/>
                </a:solidFill>
                <a:latin typeface="Univers for KPMG Light" panose="020B0403020202020204" pitchFamily="34" charset="0"/>
                <a:cs typeface="Univers for KPMG" panose="020B0603020202020204" pitchFamily="34" charset="0"/>
              </a:defRPr>
            </a:lvl2pPr>
            <a:lvl3pPr marL="285750" indent="-28575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3pPr>
            <a:lvl4pPr marL="576072" indent="-22860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4pPr>
            <a:lvl5pPr eaLnBrk="1" hangingPunct="1">
              <a:spcAft>
                <a:spcPts val="600"/>
              </a:spcAft>
              <a:defRPr sz="1300" b="0" i="0">
                <a:solidFill>
                  <a:srgbClr val="00A3A1"/>
                </a:solidFill>
                <a:latin typeface="Univers for KPMG Light" panose="020B0403020202020204" pitchFamily="34" charset="0"/>
                <a:cs typeface="Univers for KPMG" panose="020B0603020202020204" pitchFamily="34" charset="0"/>
              </a:defRPr>
            </a:lvl5pPr>
          </a:lstStyle>
          <a:p>
            <a:pPr defTabSz="914400"/>
            <a:r>
              <a:rPr lang="en-US" sz="900" kern="0" dirty="0" smtClean="0">
                <a:latin typeface="Arial" panose="020B0604020202020204" pitchFamily="34" charset="0"/>
                <a:cs typeface="Arial" panose="020B0604020202020204" pitchFamily="34" charset="0"/>
              </a:rPr>
              <a:t>Net debt</a:t>
            </a:r>
            <a:endParaRPr lang="en-US" sz="900" kern="0" dirty="0">
              <a:latin typeface="Arial" panose="020B0604020202020204" pitchFamily="34" charset="0"/>
              <a:cs typeface="Arial" panose="020B0604020202020204" pitchFamily="34" charset="0"/>
            </a:endParaRPr>
          </a:p>
        </p:txBody>
      </p:sp>
      <p:grpSp>
        <p:nvGrpSpPr>
          <p:cNvPr id="35" name="Group 2"/>
          <p:cNvGrpSpPr/>
          <p:nvPr>
            <p:custDataLst>
              <p:tags r:id="rId4"/>
            </p:custDataLst>
          </p:nvPr>
        </p:nvGrpSpPr>
        <p:grpSpPr>
          <a:xfrm>
            <a:off x="2899953" y="1672499"/>
            <a:ext cx="2699657" cy="1791670"/>
            <a:chOff x="-755730" y="5561012"/>
            <a:chExt cx="2174657" cy="1624013"/>
          </a:xfrm>
        </p:grpSpPr>
        <p:sp>
          <p:nvSpPr>
            <p:cNvPr id="36" name="Rectangle 2"/>
            <p:cNvSpPr>
              <a:spLocks noChangeArrowheads="1"/>
            </p:cNvSpPr>
            <p:nvPr>
              <p:custDataLst>
                <p:tags r:id="rId10"/>
              </p:custDataLst>
            </p:nvPr>
          </p:nvSpPr>
          <p:spPr bwMode="auto">
            <a:xfrm>
              <a:off x="348952" y="5561012"/>
              <a:ext cx="1069975" cy="1624013"/>
            </a:xfrm>
            <a:prstGeom prst="rect">
              <a:avLst/>
            </a:prstGeom>
            <a:noFill/>
            <a:ln w="6350" algn="ctr">
              <a:solidFill>
                <a:srgbClr val="009A44"/>
              </a:solidFill>
              <a:miter lim="800000"/>
              <a:headEnd type="none" w="sm" len="sm"/>
              <a:tailEnd type="none" w="sm" len="sm"/>
            </a:ln>
            <a:effectLst/>
          </p:spPr>
          <p:txBody>
            <a:bodyPr wrap="none" lIns="54000" tIns="54000" rIns="54000" bIns="54000"/>
            <a:lstStyle/>
            <a:p>
              <a:pPr algn="ctr" defTabSz="762000" eaLnBrk="0" hangingPunct="0"/>
              <a:r>
                <a:rPr lang="en-US" sz="800" dirty="0" smtClean="0"/>
                <a:t>Plan</a:t>
              </a:r>
              <a:endParaRPr lang="en-US" sz="800" dirty="0"/>
            </a:p>
          </p:txBody>
        </p:sp>
        <p:sp>
          <p:nvSpPr>
            <p:cNvPr id="37" name="Rectangle 2"/>
            <p:cNvSpPr>
              <a:spLocks noChangeArrowheads="1"/>
            </p:cNvSpPr>
            <p:nvPr>
              <p:custDataLst>
                <p:tags r:id="rId11"/>
              </p:custDataLst>
            </p:nvPr>
          </p:nvSpPr>
          <p:spPr bwMode="auto">
            <a:xfrm>
              <a:off x="-755730" y="5561012"/>
              <a:ext cx="1069974" cy="1624013"/>
            </a:xfrm>
            <a:prstGeom prst="rect">
              <a:avLst/>
            </a:prstGeom>
            <a:noFill/>
            <a:ln w="6350" algn="ctr">
              <a:solidFill>
                <a:srgbClr val="BC204B"/>
              </a:solidFill>
              <a:miter lim="800000"/>
              <a:headEnd type="none" w="sm" len="sm"/>
              <a:tailEnd type="none" w="sm" len="sm"/>
            </a:ln>
            <a:effectLst/>
          </p:spPr>
          <p:txBody>
            <a:bodyPr wrap="none" lIns="54000" tIns="54000" rIns="54000" bIns="54000"/>
            <a:lstStyle/>
            <a:p>
              <a:pPr algn="ctr" defTabSz="762000" eaLnBrk="0" hangingPunct="0"/>
              <a:r>
                <a:rPr lang="en-US" sz="800" dirty="0" smtClean="0"/>
                <a:t>Actual</a:t>
              </a:r>
              <a:endParaRPr lang="en-US" sz="800" dirty="0"/>
            </a:p>
          </p:txBody>
        </p:sp>
      </p:grpSp>
      <p:sp>
        <p:nvSpPr>
          <p:cNvPr id="27" name="Rectangle 4"/>
          <p:cNvSpPr>
            <a:spLocks noChangeArrowheads="1"/>
          </p:cNvSpPr>
          <p:nvPr>
            <p:custDataLst>
              <p:tags r:id="rId5"/>
            </p:custDataLst>
          </p:nvPr>
        </p:nvSpPr>
        <p:spPr bwMode="gray">
          <a:xfrm>
            <a:off x="7763608" y="4563209"/>
            <a:ext cx="1653442" cy="1115062"/>
          </a:xfrm>
          <a:prstGeom prst="rect">
            <a:avLst/>
          </a:prstGeom>
          <a:solidFill>
            <a:srgbClr val="BC204B"/>
          </a:solidFill>
          <a:ln w="6350">
            <a:noFill/>
            <a:miter lim="800000"/>
            <a:headEnd/>
            <a:tailEnd/>
          </a:ln>
          <a:effectLst/>
        </p:spPr>
        <p:txBody>
          <a:bodyPr lIns="54000" tIns="54000" rIns="54000" bIns="54000" anchor="ctr" anchorCtr="1"/>
          <a:lstStyle/>
          <a:p>
            <a:pPr algn="ctr" defTabSz="762000" eaLnBrk="0" hangingPunct="0">
              <a:lnSpc>
                <a:spcPct val="90000"/>
              </a:lnSpc>
            </a:pPr>
            <a:r>
              <a:rPr lang="en-US" sz="700" dirty="0">
                <a:solidFill>
                  <a:schemeClr val="bg1"/>
                </a:solidFill>
              </a:rPr>
              <a:t>Presentation of debt ratio at market values, i.e. market value of debt (approximately also book value of debt acceptable) and market value of equity (market cap, company value) depends on information available. Generally the presentation at market values is preferable.</a:t>
            </a:r>
          </a:p>
          <a:p>
            <a:pPr algn="ctr" defTabSz="762000" eaLnBrk="0" hangingPunct="0">
              <a:lnSpc>
                <a:spcPct val="90000"/>
              </a:lnSpc>
            </a:pPr>
            <a:endParaRPr lang="en-US" sz="700" dirty="0">
              <a:solidFill>
                <a:schemeClr val="bg1"/>
              </a:solidFill>
            </a:endParaRPr>
          </a:p>
          <a:p>
            <a:pPr algn="ctr" defTabSz="762000" eaLnBrk="0" hangingPunct="0">
              <a:lnSpc>
                <a:spcPct val="90000"/>
              </a:lnSpc>
            </a:pPr>
            <a:r>
              <a:rPr lang="en-US" sz="700" dirty="0">
                <a:solidFill>
                  <a:schemeClr val="bg1"/>
                </a:solidFill>
              </a:rPr>
              <a:t>If presentation of debt ratio at book values, note and explain briefly</a:t>
            </a:r>
          </a:p>
        </p:txBody>
      </p:sp>
      <p:pic>
        <p:nvPicPr>
          <p:cNvPr id="2" name="Grafik 1"/>
          <p:cNvPicPr>
            <a:picLocks noChangeAspect="1"/>
          </p:cNvPicPr>
          <p:nvPr>
            <p:custDataLst>
              <p:tags r:id="rId6"/>
            </p:custDataLst>
          </p:nvPr>
        </p:nvPicPr>
        <p:blipFill rotWithShape="1">
          <a:blip r:embed="rId19"/>
          <a:srcRect l="4079" t="17989" r="12617" b="6037"/>
          <a:stretch/>
        </p:blipFill>
        <p:spPr>
          <a:xfrm>
            <a:off x="2438400" y="1952625"/>
            <a:ext cx="3406773" cy="2018484"/>
          </a:xfrm>
          <a:prstGeom prst="rect">
            <a:avLst/>
          </a:prstGeom>
        </p:spPr>
      </p:pic>
      <p:pic>
        <p:nvPicPr>
          <p:cNvPr id="9" name="Grafik 8"/>
          <p:cNvPicPr>
            <a:picLocks noChangeAspect="1"/>
          </p:cNvPicPr>
          <p:nvPr>
            <p:custDataLst>
              <p:tags r:id="rId7"/>
            </p:custDataLst>
          </p:nvPr>
        </p:nvPicPr>
        <p:blipFill>
          <a:blip r:embed="rId20"/>
          <a:stretch>
            <a:fillRect/>
          </a:stretch>
        </p:blipFill>
        <p:spPr>
          <a:xfrm>
            <a:off x="2454525" y="4075801"/>
            <a:ext cx="3390648" cy="1185630"/>
          </a:xfrm>
          <a:prstGeom prst="rect">
            <a:avLst/>
          </a:prstGeom>
        </p:spPr>
      </p:pic>
      <p:sp>
        <p:nvSpPr>
          <p:cNvPr id="30" name="Rechteck 29"/>
          <p:cNvSpPr/>
          <p:nvPr/>
        </p:nvSpPr>
        <p:spPr>
          <a:xfrm rot="500986">
            <a:off x="4652765" y="3978155"/>
            <a:ext cx="1382360" cy="232228"/>
          </a:xfrm>
          <a:prstGeom prst="rect">
            <a:avLst/>
          </a:prstGeom>
          <a:solidFill>
            <a:srgbClr val="C6007E"/>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900" dirty="0" smtClean="0"/>
              <a:t>Alternative</a:t>
            </a:r>
            <a:endParaRPr lang="en-US" sz="900" dirty="0"/>
          </a:p>
        </p:txBody>
      </p:sp>
      <p:pic>
        <p:nvPicPr>
          <p:cNvPr id="10" name="Grafik 9"/>
          <p:cNvPicPr>
            <a:picLocks noChangeAspect="1"/>
          </p:cNvPicPr>
          <p:nvPr>
            <p:custDataLst>
              <p:tags r:id="rId8"/>
            </p:custDataLst>
          </p:nvPr>
        </p:nvPicPr>
        <p:blipFill>
          <a:blip r:embed="rId21"/>
          <a:stretch>
            <a:fillRect/>
          </a:stretch>
        </p:blipFill>
        <p:spPr>
          <a:xfrm>
            <a:off x="-2704787" y="1422400"/>
            <a:ext cx="2005758" cy="2225233"/>
          </a:xfrm>
          <a:prstGeom prst="rect">
            <a:avLst/>
          </a:prstGeom>
        </p:spPr>
      </p:pic>
      <p:pic>
        <p:nvPicPr>
          <p:cNvPr id="12" name="Grafik 11"/>
          <p:cNvPicPr>
            <a:picLocks noChangeAspect="1"/>
          </p:cNvPicPr>
          <p:nvPr>
            <p:custDataLst>
              <p:tags r:id="rId9"/>
            </p:custDataLst>
          </p:nvPr>
        </p:nvPicPr>
        <p:blipFill>
          <a:blip r:embed="rId22"/>
          <a:stretch>
            <a:fillRect/>
          </a:stretch>
        </p:blipFill>
        <p:spPr>
          <a:xfrm>
            <a:off x="-2707836" y="3738397"/>
            <a:ext cx="1993565" cy="2225233"/>
          </a:xfrm>
          <a:prstGeom prst="rect">
            <a:avLst/>
          </a:prstGeom>
        </p:spPr>
      </p:pic>
      <p:graphicFrame>
        <p:nvGraphicFramePr>
          <p:cNvPr id="28" name="Objekt 27"/>
          <p:cNvGraphicFramePr>
            <a:graphicFrameLocks noChangeAspect="1"/>
          </p:cNvGraphicFramePr>
          <p:nvPr>
            <p:extLst>
              <p:ext uri="{D42A27DB-BD31-4B8C-83A1-F6EECF244321}">
                <p14:modId xmlns:p14="http://schemas.microsoft.com/office/powerpoint/2010/main" val="1313056641"/>
              </p:ext>
            </p:extLst>
          </p:nvPr>
        </p:nvGraphicFramePr>
        <p:xfrm>
          <a:off x="-1701908" y="708450"/>
          <a:ext cx="914400" cy="771525"/>
        </p:xfrm>
        <a:graphic>
          <a:graphicData uri="http://schemas.openxmlformats.org/presentationml/2006/ole">
            <mc:AlternateContent xmlns:mc="http://schemas.openxmlformats.org/markup-compatibility/2006">
              <mc:Choice xmlns:v="urn:schemas-microsoft-com:vml" Requires="v">
                <p:oleObj spid="_x0000_s18466" name="Arbeitsblatt" showAsIcon="1" r:id="rId24" imgW="914400" imgH="771480" progId="Excel.Sheet.12">
                  <p:embed/>
                </p:oleObj>
              </mc:Choice>
              <mc:Fallback>
                <p:oleObj name="Arbeitsblatt" showAsIcon="1" r:id="rId24" imgW="914400" imgH="771480" progId="Excel.Sheet.12">
                  <p:embed/>
                  <p:pic>
                    <p:nvPicPr>
                      <p:cNvPr id="0" name=""/>
                      <p:cNvPicPr/>
                      <p:nvPr/>
                    </p:nvPicPr>
                    <p:blipFill>
                      <a:blip r:embed="rId25"/>
                      <a:stretch>
                        <a:fillRect/>
                      </a:stretch>
                    </p:blipFill>
                    <p:spPr>
                      <a:xfrm>
                        <a:off x="-1701908" y="708450"/>
                        <a:ext cx="914400" cy="771525"/>
                      </a:xfrm>
                      <a:prstGeom prst="rect">
                        <a:avLst/>
                      </a:prstGeom>
                    </p:spPr>
                  </p:pic>
                </p:oleObj>
              </mc:Fallback>
            </mc:AlternateContent>
          </a:graphicData>
        </a:graphic>
      </p:graphicFrame>
    </p:spTree>
    <p:extLst>
      <p:ext uri="{BB962C8B-B14F-4D97-AF65-F5344CB8AC3E}">
        <p14:creationId xmlns:p14="http://schemas.microsoft.com/office/powerpoint/2010/main" val="325127182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0"/>
          </p:nvPr>
        </p:nvSpPr>
        <p:spPr>
          <a:xfrm>
            <a:off x="488950" y="1422400"/>
            <a:ext cx="1747838" cy="4604400"/>
          </a:xfrm>
        </p:spPr>
        <p:txBody>
          <a:bodyPr/>
          <a:lstStyle/>
          <a:p>
            <a:r>
              <a:rPr lang="en-US" noProof="0" dirty="0"/>
              <a:t>The XXX AG uses its operating profits and the funds released by the optimization of the working capital primarily for dividends to shareholders/ repayment of debt/creation of cash and cash equivalents…</a:t>
            </a:r>
          </a:p>
        </p:txBody>
      </p:sp>
      <p:sp>
        <p:nvSpPr>
          <p:cNvPr id="5" name="Textplatzhalter 4"/>
          <p:cNvSpPr>
            <a:spLocks noGrp="1"/>
          </p:cNvSpPr>
          <p:nvPr>
            <p:ph type="body" sz="quarter" idx="12"/>
          </p:nvPr>
        </p:nvSpPr>
        <p:spPr/>
        <p:txBody>
          <a:bodyPr/>
          <a:lstStyle/>
          <a:p>
            <a:pPr lvl="2">
              <a:lnSpc>
                <a:spcPct val="95000"/>
              </a:lnSpc>
              <a:spcBef>
                <a:spcPts val="300"/>
              </a:spcBef>
            </a:pPr>
            <a:r>
              <a:rPr lang="en-US" noProof="0" dirty="0" smtClean="0"/>
              <a:t>xxx</a:t>
            </a:r>
            <a:endParaRPr lang="en-US" noProof="0" dirty="0"/>
          </a:p>
        </p:txBody>
      </p:sp>
      <p:sp>
        <p:nvSpPr>
          <p:cNvPr id="4" name="Titel 3"/>
          <p:cNvSpPr>
            <a:spLocks noGrp="1"/>
          </p:cNvSpPr>
          <p:nvPr>
            <p:ph type="title"/>
          </p:nvPr>
        </p:nvSpPr>
        <p:spPr/>
        <p:txBody>
          <a:bodyPr/>
          <a:lstStyle/>
          <a:p>
            <a:r>
              <a:rPr lang="en-US" noProof="0" dirty="0"/>
              <a:t>2. What causes changes in net debt over time and what assumptions </a:t>
            </a:r>
            <a:br>
              <a:rPr lang="en-US" noProof="0" dirty="0"/>
            </a:br>
            <a:r>
              <a:rPr lang="en-US" noProof="0" dirty="0"/>
              <a:t>have been made for (re)financing/repayment?</a:t>
            </a:r>
          </a:p>
        </p:txBody>
      </p:sp>
      <p:sp>
        <p:nvSpPr>
          <p:cNvPr id="3" name="Textplatzhalter 2"/>
          <p:cNvSpPr>
            <a:spLocks noGrp="1"/>
          </p:cNvSpPr>
          <p:nvPr>
            <p:ph type="body" sz="quarter" idx="13"/>
          </p:nvPr>
        </p:nvSpPr>
        <p:spPr/>
        <p:txBody>
          <a:bodyPr/>
          <a:lstStyle/>
          <a:p>
            <a:r>
              <a:rPr lang="en-US" noProof="0" dirty="0"/>
              <a:t>Financing (Planning) </a:t>
            </a:r>
          </a:p>
        </p:txBody>
      </p:sp>
      <p:graphicFrame>
        <p:nvGraphicFramePr>
          <p:cNvPr id="39" name="Group 90"/>
          <p:cNvGraphicFramePr>
            <a:graphicFrameLocks noGrp="1"/>
          </p:cNvGraphicFramePr>
          <p:nvPr>
            <p:custDataLst>
              <p:tags r:id="rId1"/>
            </p:custDataLst>
            <p:extLst/>
          </p:nvPr>
        </p:nvGraphicFramePr>
        <p:xfrm>
          <a:off x="564229" y="5678270"/>
          <a:ext cx="1595438" cy="285360"/>
        </p:xfrm>
        <a:graphic>
          <a:graphicData uri="http://schemas.openxmlformats.org/drawingml/2006/table">
            <a:tbl>
              <a:tblPr/>
              <a:tblGrid>
                <a:gridCol w="1595438"/>
              </a:tblGrid>
              <a:tr h="0">
                <a:tc>
                  <a:txBody>
                    <a:bodyPr/>
                    <a:lstStyle/>
                    <a:p>
                      <a:pPr marL="0" marR="0" lvl="0" indent="0" algn="l" defTabSz="914400" rtl="0" eaLnBrk="1" fontAlgn="base" latinLnBrk="0" hangingPunct="1">
                        <a:lnSpc>
                          <a:spcPct val="100000"/>
                        </a:lnSpc>
                        <a:spcBef>
                          <a:spcPct val="40000"/>
                        </a:spcBef>
                        <a:spcAft>
                          <a:spcPct val="0"/>
                        </a:spcAft>
                        <a:buClrTx/>
                        <a:buSzTx/>
                        <a:buFontTx/>
                        <a:buNone/>
                        <a:tabLst/>
                        <a:defRPr/>
                      </a:pPr>
                      <a:r>
                        <a:rPr kumimoji="0" lang="de-DE" sz="700" b="1" i="0" u="none" strike="noStrike" cap="none" normalizeH="0" baseline="0" dirty="0" smtClean="0">
                          <a:ln>
                            <a:noFill/>
                          </a:ln>
                          <a:solidFill>
                            <a:schemeClr val="bg1"/>
                          </a:solidFill>
                          <a:effectLst/>
                          <a:latin typeface="+mn-lt"/>
                        </a:rPr>
                        <a:t>Tools</a:t>
                      </a:r>
                    </a:p>
                  </a:txBody>
                  <a:tcPr marL="36000" marR="0" marT="18000" marB="1800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BC204B"/>
                    </a:solidFill>
                  </a:tcPr>
                </a:tc>
              </a:tr>
              <a:tr h="83218">
                <a:tc>
                  <a:txBody>
                    <a:bodyPr/>
                    <a:lstStyle/>
                    <a:p>
                      <a:pPr marL="0" marR="0" lvl="0" indent="0" algn="l" defTabSz="914400" rtl="0" eaLnBrk="1" fontAlgn="base" latinLnBrk="0" hangingPunct="1">
                        <a:lnSpc>
                          <a:spcPct val="100000"/>
                        </a:lnSpc>
                        <a:spcBef>
                          <a:spcPct val="40000"/>
                        </a:spcBef>
                        <a:spcAft>
                          <a:spcPct val="0"/>
                        </a:spcAft>
                        <a:buClrTx/>
                        <a:buSzTx/>
                        <a:buFontTx/>
                        <a:buNone/>
                        <a:tabLst/>
                      </a:pPr>
                      <a:r>
                        <a:rPr kumimoji="0" lang="de-DE" sz="700" b="0" i="0" u="none" strike="noStrike" cap="none" normalizeH="0" baseline="0" dirty="0" smtClean="0">
                          <a:ln>
                            <a:noFill/>
                          </a:ln>
                          <a:solidFill>
                            <a:schemeClr val="tx1"/>
                          </a:solidFill>
                          <a:effectLst/>
                          <a:latin typeface="+mn-lt"/>
                        </a:rPr>
                        <a:t>Excel </a:t>
                      </a:r>
                      <a:r>
                        <a:rPr kumimoji="0" lang="de-DE" sz="700" b="0" i="0" u="none" strike="noStrike" cap="none" normalizeH="0" baseline="0" dirty="0" err="1" smtClean="0">
                          <a:ln>
                            <a:noFill/>
                          </a:ln>
                          <a:solidFill>
                            <a:schemeClr val="tx1"/>
                          </a:solidFill>
                          <a:effectLst/>
                          <a:latin typeface="+mn-lt"/>
                        </a:rPr>
                        <a:t>analysis</a:t>
                      </a:r>
                      <a:endParaRPr kumimoji="0" lang="de-DE" sz="700" b="0" i="0" u="none" strike="noStrike" cap="none" normalizeH="0" baseline="0" dirty="0" smtClean="0">
                        <a:ln>
                          <a:noFill/>
                        </a:ln>
                        <a:solidFill>
                          <a:schemeClr val="tx1"/>
                        </a:solidFill>
                        <a:effectLst/>
                        <a:latin typeface="+mn-lt"/>
                      </a:endParaRPr>
                    </a:p>
                  </a:txBody>
                  <a:tcPr marL="36000" marR="0" marT="18000" marB="1800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solidFill>
                      <a:srgbClr val="FFFFFF"/>
                    </a:solidFill>
                  </a:tcPr>
                </a:tc>
              </a:tr>
            </a:tbl>
          </a:graphicData>
        </a:graphic>
      </p:graphicFrame>
      <p:pic>
        <p:nvPicPr>
          <p:cNvPr id="19" name="Grafik 18"/>
          <p:cNvPicPr>
            <a:picLocks noChangeAspect="1"/>
          </p:cNvPicPr>
          <p:nvPr/>
        </p:nvPicPr>
        <p:blipFill>
          <a:blip r:embed="rId8"/>
          <a:stretch>
            <a:fillRect/>
          </a:stretch>
        </p:blipFill>
        <p:spPr>
          <a:xfrm>
            <a:off x="7967588" y="5701816"/>
            <a:ext cx="340197" cy="405178"/>
          </a:xfrm>
          <a:prstGeom prst="rect">
            <a:avLst/>
          </a:prstGeom>
        </p:spPr>
      </p:pic>
      <p:pic>
        <p:nvPicPr>
          <p:cNvPr id="20" name="Grafik 19"/>
          <p:cNvPicPr>
            <a:picLocks noChangeAspect="1"/>
          </p:cNvPicPr>
          <p:nvPr/>
        </p:nvPicPr>
        <p:blipFill>
          <a:blip r:embed="rId9"/>
          <a:stretch>
            <a:fillRect/>
          </a:stretch>
        </p:blipFill>
        <p:spPr>
          <a:xfrm>
            <a:off x="8256496" y="5701816"/>
            <a:ext cx="340197" cy="405178"/>
          </a:xfrm>
          <a:prstGeom prst="rect">
            <a:avLst/>
          </a:prstGeom>
        </p:spPr>
      </p:pic>
      <p:pic>
        <p:nvPicPr>
          <p:cNvPr id="21" name="Grafik 20"/>
          <p:cNvPicPr>
            <a:picLocks noChangeAspect="1"/>
          </p:cNvPicPr>
          <p:nvPr/>
        </p:nvPicPr>
        <p:blipFill>
          <a:blip r:embed="rId10">
            <a:duotone>
              <a:schemeClr val="bg2">
                <a:shade val="45000"/>
                <a:satMod val="135000"/>
              </a:schemeClr>
              <a:prstClr val="white"/>
            </a:duotone>
          </a:blip>
          <a:stretch>
            <a:fillRect/>
          </a:stretch>
        </p:blipFill>
        <p:spPr>
          <a:xfrm>
            <a:off x="8545404" y="5701816"/>
            <a:ext cx="340197" cy="405178"/>
          </a:xfrm>
          <a:prstGeom prst="rect">
            <a:avLst/>
          </a:prstGeom>
        </p:spPr>
      </p:pic>
      <p:pic>
        <p:nvPicPr>
          <p:cNvPr id="22" name="Grafik 21"/>
          <p:cNvPicPr>
            <a:picLocks noChangeAspect="1"/>
          </p:cNvPicPr>
          <p:nvPr/>
        </p:nvPicPr>
        <p:blipFill>
          <a:blip r:embed="rId11"/>
          <a:stretch>
            <a:fillRect/>
          </a:stretch>
        </p:blipFill>
        <p:spPr>
          <a:xfrm>
            <a:off x="8834312" y="5701816"/>
            <a:ext cx="340197" cy="405178"/>
          </a:xfrm>
          <a:prstGeom prst="rect">
            <a:avLst/>
          </a:prstGeom>
        </p:spPr>
      </p:pic>
      <p:pic>
        <p:nvPicPr>
          <p:cNvPr id="23" name="Grafik 22"/>
          <p:cNvPicPr>
            <a:picLocks noChangeAspect="1"/>
          </p:cNvPicPr>
          <p:nvPr/>
        </p:nvPicPr>
        <p:blipFill>
          <a:blip r:embed="rId12"/>
          <a:stretch>
            <a:fillRect/>
          </a:stretch>
        </p:blipFill>
        <p:spPr>
          <a:xfrm>
            <a:off x="9123220" y="5701816"/>
            <a:ext cx="340197" cy="405178"/>
          </a:xfrm>
          <a:prstGeom prst="rect">
            <a:avLst/>
          </a:prstGeom>
        </p:spPr>
      </p:pic>
      <p:pic>
        <p:nvPicPr>
          <p:cNvPr id="7" name="Grafik 6"/>
          <p:cNvPicPr>
            <a:picLocks noChangeAspect="1"/>
          </p:cNvPicPr>
          <p:nvPr>
            <p:custDataLst>
              <p:tags r:id="rId2"/>
            </p:custDataLst>
          </p:nvPr>
        </p:nvPicPr>
        <p:blipFill>
          <a:blip r:embed="rId13"/>
          <a:stretch>
            <a:fillRect/>
          </a:stretch>
        </p:blipFill>
        <p:spPr>
          <a:xfrm>
            <a:off x="2457451" y="1422400"/>
            <a:ext cx="3390648" cy="2196005"/>
          </a:xfrm>
          <a:prstGeom prst="rect">
            <a:avLst/>
          </a:prstGeom>
        </p:spPr>
      </p:pic>
      <p:pic>
        <p:nvPicPr>
          <p:cNvPr id="12" name="Grafik 11"/>
          <p:cNvPicPr>
            <a:picLocks noChangeAspect="1"/>
          </p:cNvPicPr>
          <p:nvPr>
            <p:custDataLst>
              <p:tags r:id="rId3"/>
            </p:custDataLst>
          </p:nvPr>
        </p:nvPicPr>
        <p:blipFill>
          <a:blip r:embed="rId14"/>
          <a:stretch>
            <a:fillRect/>
          </a:stretch>
        </p:blipFill>
        <p:spPr>
          <a:xfrm>
            <a:off x="2457451" y="3827530"/>
            <a:ext cx="3390648" cy="1152103"/>
          </a:xfrm>
          <a:prstGeom prst="rect">
            <a:avLst/>
          </a:prstGeom>
        </p:spPr>
      </p:pic>
      <p:pic>
        <p:nvPicPr>
          <p:cNvPr id="8" name="Grafik 7"/>
          <p:cNvPicPr>
            <a:picLocks noChangeAspect="1"/>
          </p:cNvPicPr>
          <p:nvPr>
            <p:custDataLst>
              <p:tags r:id="rId4"/>
            </p:custDataLst>
          </p:nvPr>
        </p:nvPicPr>
        <p:blipFill>
          <a:blip r:embed="rId15"/>
          <a:stretch>
            <a:fillRect/>
          </a:stretch>
        </p:blipFill>
        <p:spPr>
          <a:xfrm>
            <a:off x="-2683069" y="1422400"/>
            <a:ext cx="1993565" cy="2225233"/>
          </a:xfrm>
          <a:prstGeom prst="rect">
            <a:avLst/>
          </a:prstGeom>
        </p:spPr>
      </p:pic>
      <p:pic>
        <p:nvPicPr>
          <p:cNvPr id="10" name="Grafik 9"/>
          <p:cNvPicPr>
            <a:picLocks noChangeAspect="1"/>
          </p:cNvPicPr>
          <p:nvPr>
            <p:custDataLst>
              <p:tags r:id="rId5"/>
            </p:custDataLst>
          </p:nvPr>
        </p:nvPicPr>
        <p:blipFill>
          <a:blip r:embed="rId16"/>
          <a:stretch>
            <a:fillRect/>
          </a:stretch>
        </p:blipFill>
        <p:spPr>
          <a:xfrm>
            <a:off x="-2670097" y="3784754"/>
            <a:ext cx="1993565" cy="2225233"/>
          </a:xfrm>
          <a:prstGeom prst="rect">
            <a:avLst/>
          </a:prstGeom>
        </p:spPr>
      </p:pic>
    </p:spTree>
    <p:extLst>
      <p:ext uri="{BB962C8B-B14F-4D97-AF65-F5344CB8AC3E}">
        <p14:creationId xmlns:p14="http://schemas.microsoft.com/office/powerpoint/2010/main" val="1003418010"/>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CREATEDBY" val="Global PowerPoint Toolbar"/>
  <p:tag name="TOOLBARVERSION" val="5.1"/>
  <p:tag name="TYPE" val="Report"/>
  <p:tag name="KEYWORD" val="REPORT"/>
  <p:tag name="TEMPLATEVERSION" val="12/02/2016 01:32:30"/>
</p:tagLst>
</file>

<file path=ppt/tags/tag10.xml><?xml version="1.0" encoding="utf-8"?>
<p:tagLst xmlns:a="http://schemas.openxmlformats.org/drawingml/2006/main" xmlns:r="http://schemas.openxmlformats.org/officeDocument/2006/relationships" xmlns:p="http://schemas.openxmlformats.org/presentationml/2006/main">
  <p:tag name="FASFONT" val="Univers55"/>
</p:tagLst>
</file>

<file path=ppt/tags/tag11.xml><?xml version="1.0" encoding="utf-8"?>
<p:tagLst xmlns:a="http://schemas.openxmlformats.org/drawingml/2006/main" xmlns:r="http://schemas.openxmlformats.org/officeDocument/2006/relationships" xmlns:p="http://schemas.openxmlformats.org/presentationml/2006/main">
  <p:tag name="FASFONT" val="Univers55"/>
</p:tagLst>
</file>

<file path=ppt/tags/tag12.xml><?xml version="1.0" encoding="utf-8"?>
<p:tagLst xmlns:a="http://schemas.openxmlformats.org/drawingml/2006/main" xmlns:r="http://schemas.openxmlformats.org/officeDocument/2006/relationships" xmlns:p="http://schemas.openxmlformats.org/presentationml/2006/main">
  <p:tag name="FASFONT" val="Univers55"/>
</p:tagLst>
</file>

<file path=ppt/tags/tag13.xml><?xml version="1.0" encoding="utf-8"?>
<p:tagLst xmlns:a="http://schemas.openxmlformats.org/drawingml/2006/main" xmlns:r="http://schemas.openxmlformats.org/officeDocument/2006/relationships" xmlns:p="http://schemas.openxmlformats.org/presentationml/2006/main">
  <p:tag name="FASFONT" val="Univers55"/>
</p:tagLst>
</file>

<file path=ppt/tags/tag14.xml><?xml version="1.0" encoding="utf-8"?>
<p:tagLst xmlns:a="http://schemas.openxmlformats.org/drawingml/2006/main" xmlns:r="http://schemas.openxmlformats.org/officeDocument/2006/relationships" xmlns:p="http://schemas.openxmlformats.org/presentationml/2006/main">
  <p:tag name="ADV_TOP" val="343,75"/>
  <p:tag name="ADV_LEFT" val="327,6309"/>
  <p:tag name="ADV_HEIGHT" val="136"/>
  <p:tag name="ADV_WIDTH" val="135,5"/>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pTMzXx9ijMkC0JXkXZMWS9A"/>
</p:tagLst>
</file>

<file path=ppt/tags/tag16.xml><?xml version="1.0" encoding="utf-8"?>
<p:tagLst xmlns:a="http://schemas.openxmlformats.org/drawingml/2006/main" xmlns:r="http://schemas.openxmlformats.org/officeDocument/2006/relationships" xmlns:p="http://schemas.openxmlformats.org/presentationml/2006/main">
  <p:tag name="ADV_TOP" val="112"/>
  <p:tag name="ADV_LEFT" val="192,7498"/>
  <p:tag name="ADV_HEIGHT" val="17,98197"/>
  <p:tag name="ADV_WIDTH" val="267,5001"/>
</p:tagLst>
</file>

<file path=ppt/tags/tag17.xml><?xml version="1.0" encoding="utf-8"?>
<p:tagLst xmlns:a="http://schemas.openxmlformats.org/drawingml/2006/main" xmlns:r="http://schemas.openxmlformats.org/officeDocument/2006/relationships" xmlns:p="http://schemas.openxmlformats.org/presentationml/2006/main">
  <p:tag name="ADV_TOP" val="112,3354"/>
  <p:tag name="ADV_LEFT" val="192,75"/>
  <p:tag name="ADV_HEIGHT" val="173,75"/>
  <p:tag name="ADV_WIDTH" val="221,6875"/>
</p:tagLst>
</file>

<file path=ppt/tags/tag18.xml><?xml version="1.0" encoding="utf-8"?>
<p:tagLst xmlns:a="http://schemas.openxmlformats.org/drawingml/2006/main" xmlns:r="http://schemas.openxmlformats.org/officeDocument/2006/relationships" xmlns:p="http://schemas.openxmlformats.org/presentationml/2006/main">
  <p:tag name="FASFONT" val="Univers55"/>
</p:tagLst>
</file>

<file path=ppt/tags/tag19.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Planning\Workbook_Planning.xlsx]06_Financing!06_Financing Diagramm 3"/>
</p:tagLst>
</file>

<file path=ppt/tags/tag2.xml><?xml version="1.0" encoding="utf-8"?>
<p:tagLst xmlns:a="http://schemas.openxmlformats.org/drawingml/2006/main" xmlns:r="http://schemas.openxmlformats.org/officeDocument/2006/relationships" xmlns:p="http://schemas.openxmlformats.org/presentationml/2006/main">
  <p:tag name="ADV_TOP" val="497,6471"/>
  <p:tag name="ADV_LEFT" val="121,9184"/>
  <p:tag name="ADV_HEIGHT" val="29,19685"/>
  <p:tag name="ADV_WIDTH" val="538,937"/>
  <p:tag name="ADV_COPYRIGHT" val="TRUE"/>
</p:tagLst>
</file>

<file path=ppt/tags/tag20.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Planning\Workbook_Planning.xlsx]06_Financing!$A$26:$G$33"/>
</p:tagLst>
</file>

<file path=ppt/tags/tag21.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Planning\Workbook_Planning.xlsx]06_Financing!06_Financing Diagramm 3"/>
  <p:tag name="WASTB" val="TRUE"/>
</p:tagLst>
</file>

<file path=ppt/tags/tag22.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Planning\Workbook_Planning.xlsx]06_Financing!$A$26:$G$33"/>
  <p:tag name="WASTB" val="TRUE"/>
</p:tagLst>
</file>

<file path=ppt/tags/tag23.xml><?xml version="1.0" encoding="utf-8"?>
<p:tagLst xmlns:a="http://schemas.openxmlformats.org/drawingml/2006/main" xmlns:r="http://schemas.openxmlformats.org/officeDocument/2006/relationships" xmlns:p="http://schemas.openxmlformats.org/presentationml/2006/main">
  <p:tag name="FASFONT" val="Univers55"/>
</p:tagLst>
</file>

<file path=ppt/tags/tag24.xml><?xml version="1.0" encoding="utf-8"?>
<p:tagLst xmlns:a="http://schemas.openxmlformats.org/drawingml/2006/main" xmlns:r="http://schemas.openxmlformats.org/officeDocument/2006/relationships" xmlns:p="http://schemas.openxmlformats.org/presentationml/2006/main">
  <p:tag name="FASFONT" val="Univers55"/>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pTMzXx9ijMkC0JXkXZMWS9A"/>
</p:tagLst>
</file>

<file path=ppt/tags/tag26.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Planning\Workbook_Planning.xlsx]06_Financing!$A$58:$G$73"/>
</p:tagLst>
</file>

<file path=ppt/tags/tag27.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Planning\Workbook_Planning.xlsx]06_Financing!$A$89:$G$96"/>
</p:tagLst>
</file>

<file path=ppt/tags/tag28.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Planning\Workbook_Planning.xlsx]06_Financing!$A$58:$G$73"/>
  <p:tag name="WASTB" val="TRUE"/>
</p:tagLst>
</file>

<file path=ppt/tags/tag29.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Planning\Workbook_Planning.xlsx]06_Financing!$A$89:$G$96"/>
  <p:tag name="WASTB" val="TRUE"/>
</p:tagLst>
</file>

<file path=ppt/tags/tag3.xml><?xml version="1.0" encoding="utf-8"?>
<p:tagLst xmlns:a="http://schemas.openxmlformats.org/drawingml/2006/main" xmlns:r="http://schemas.openxmlformats.org/officeDocument/2006/relationships" xmlns:p="http://schemas.openxmlformats.org/presentationml/2006/main">
  <p:tag name="ADV_TOP" val="112"/>
  <p:tag name="ADV_LEFT" val="192,7498"/>
  <p:tag name="ADV_HEIGHT" val="17,98197"/>
  <p:tag name="ADV_WIDTH" val="267,5001"/>
</p:tagLst>
</file>

<file path=ppt/tags/tag30.xml><?xml version="1.0" encoding="utf-8"?>
<p:tagLst xmlns:a="http://schemas.openxmlformats.org/drawingml/2006/main" xmlns:r="http://schemas.openxmlformats.org/officeDocument/2006/relationships" xmlns:p="http://schemas.openxmlformats.org/presentationml/2006/main">
  <p:tag name="ADV_TOP" val="112,3354"/>
  <p:tag name="ADV_LEFT" val="192,75"/>
  <p:tag name="ADV_HEIGHT" val="173,75"/>
  <p:tag name="ADV_WIDTH" val="221,6875"/>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pTMzXx9ijMkC0JXkXZMWS9A"/>
</p:tagLst>
</file>

<file path=ppt/tags/tag32.xml><?xml version="1.0" encoding="utf-8"?>
<p:tagLst xmlns:a="http://schemas.openxmlformats.org/drawingml/2006/main" xmlns:r="http://schemas.openxmlformats.org/officeDocument/2006/relationships" xmlns:p="http://schemas.openxmlformats.org/presentationml/2006/main">
  <p:tag name="FASFONT" val="Univers55"/>
</p:tagLst>
</file>

<file path=ppt/tags/tag33.xml><?xml version="1.0" encoding="utf-8"?>
<p:tagLst xmlns:a="http://schemas.openxmlformats.org/drawingml/2006/main" xmlns:r="http://schemas.openxmlformats.org/officeDocument/2006/relationships" xmlns:p="http://schemas.openxmlformats.org/presentationml/2006/main">
  <p:tag name="ADV_TOP" val="112"/>
  <p:tag name="ADV_LEFT" val="192,7498"/>
  <p:tag name="ADV_HEIGHT" val="17,98197"/>
  <p:tag name="ADV_WIDTH" val="267,5001"/>
</p:tagLst>
</file>

<file path=ppt/tags/tag34.xml><?xml version="1.0" encoding="utf-8"?>
<p:tagLst xmlns:a="http://schemas.openxmlformats.org/drawingml/2006/main" xmlns:r="http://schemas.openxmlformats.org/officeDocument/2006/relationships" xmlns:p="http://schemas.openxmlformats.org/presentationml/2006/main">
  <p:tag name="ADV_TOP" val="112"/>
  <p:tag name="ADV_LEFT" val="192,7498"/>
  <p:tag name="ADV_HEIGHT" val="17,98197"/>
  <p:tag name="ADV_WIDTH" val="267,5001"/>
</p:tagLst>
</file>

<file path=ppt/tags/tag35.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Planning\Workbook_Planning.xlsx]06_Financing!06_Financing Diagramm 4"/>
</p:tagLst>
</file>

<file path=ppt/tags/tag36.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Planning\Workbook_Planning.xlsx]06_Financing!06_Financing Diagramm 6"/>
</p:tagLst>
</file>

<file path=ppt/tags/tag37.xml><?xml version="1.0" encoding="utf-8"?>
<p:tagLst xmlns:a="http://schemas.openxmlformats.org/drawingml/2006/main" xmlns:r="http://schemas.openxmlformats.org/officeDocument/2006/relationships" xmlns:p="http://schemas.openxmlformats.org/presentationml/2006/main">
  <p:tag name="FASFONT" val="Univers55"/>
</p:tagLst>
</file>

<file path=ppt/tags/tag38.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Planning\Workbook_Planning.xlsx]06_Financing!06_Financing Diagramm 4"/>
  <p:tag name="WASTB" val="TRUE"/>
</p:tagLst>
</file>

<file path=ppt/tags/tag39.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Planning\Workbook_Planning.xlsx]06_Financing!06_Financing Diagramm 6"/>
  <p:tag name="WASTB" val="TRUE"/>
</p:tagLst>
</file>

<file path=ppt/tags/tag4.xml><?xml version="1.0" encoding="utf-8"?>
<p:tagLst xmlns:a="http://schemas.openxmlformats.org/drawingml/2006/main" xmlns:r="http://schemas.openxmlformats.org/officeDocument/2006/relationships" xmlns:p="http://schemas.openxmlformats.org/presentationml/2006/main">
  <p:tag name="ADV_TOP" val="112"/>
  <p:tag name="ADV_LEFT" val="192,7498"/>
  <p:tag name="ADV_HEIGHT" val="17,98197"/>
  <p:tag name="ADV_WIDTH" val="267,5001"/>
</p:tagLst>
</file>

<file path=ppt/tags/tag40.xml><?xml version="1.0" encoding="utf-8"?>
<p:tagLst xmlns:a="http://schemas.openxmlformats.org/drawingml/2006/main" xmlns:r="http://schemas.openxmlformats.org/officeDocument/2006/relationships" xmlns:p="http://schemas.openxmlformats.org/presentationml/2006/main">
  <p:tag name="FASFONT" val="Univers55"/>
</p:tagLst>
</file>

<file path=ppt/tags/tag41.xml><?xml version="1.0" encoding="utf-8"?>
<p:tagLst xmlns:a="http://schemas.openxmlformats.org/drawingml/2006/main" xmlns:r="http://schemas.openxmlformats.org/officeDocument/2006/relationships" xmlns:p="http://schemas.openxmlformats.org/presentationml/2006/main">
  <p:tag name="FASFONT" val="Univers55"/>
</p:tagLst>
</file>

<file path=ppt/tags/tag42.xml><?xml version="1.0" encoding="utf-8"?>
<p:tagLst xmlns:a="http://schemas.openxmlformats.org/drawingml/2006/main" xmlns:r="http://schemas.openxmlformats.org/officeDocument/2006/relationships" xmlns:p="http://schemas.openxmlformats.org/presentationml/2006/main">
  <p:tag name="ADV_TOP" val="112,3354"/>
  <p:tag name="ADV_LEFT" val="192,75"/>
  <p:tag name="ADV_HEIGHT" val="173,75"/>
  <p:tag name="ADV_WIDTH" val="221,6875"/>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pTMzXx9ijMkC0JXkXZMWS9A"/>
</p:tagLst>
</file>

<file path=ppt/tags/tag44.xml><?xml version="1.0" encoding="utf-8"?>
<p:tagLst xmlns:a="http://schemas.openxmlformats.org/drawingml/2006/main" xmlns:r="http://schemas.openxmlformats.org/officeDocument/2006/relationships" xmlns:p="http://schemas.openxmlformats.org/presentationml/2006/main">
  <p:tag name="ADV_TOP" val="112"/>
  <p:tag name="ADV_LEFT" val="192,7498"/>
  <p:tag name="ADV_HEIGHT" val="17,98197"/>
  <p:tag name="ADV_WIDTH" val="267,5001"/>
</p:tagLst>
</file>

<file path=ppt/tags/tag45.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Planning\Workbook_Planning.xlsx]06_Financing!06_Financing Diagramm 7"/>
</p:tagLst>
</file>

<file path=ppt/tags/tag46.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Planning\Workbook_Planning.xlsx]06_Financing!06_Financing Diagramm 7"/>
  <p:tag name="WASTB" val="TRUE"/>
</p:tagLst>
</file>

<file path=ppt/tags/tag47.xml><?xml version="1.0" encoding="utf-8"?>
<p:tagLst xmlns:a="http://schemas.openxmlformats.org/drawingml/2006/main" xmlns:r="http://schemas.openxmlformats.org/officeDocument/2006/relationships" xmlns:p="http://schemas.openxmlformats.org/presentationml/2006/main">
  <p:tag name="FASFONT" val="Univers55"/>
</p:tagLst>
</file>

<file path=ppt/tags/tag48.xml><?xml version="1.0" encoding="utf-8"?>
<p:tagLst xmlns:a="http://schemas.openxmlformats.org/drawingml/2006/main" xmlns:r="http://schemas.openxmlformats.org/officeDocument/2006/relationships" xmlns:p="http://schemas.openxmlformats.org/presentationml/2006/main">
  <p:tag name="FASFONT" val="Univers55"/>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pTMzXx9ijMkC0JXkXZMWS9A"/>
</p:tagLst>
</file>

<file path=ppt/tags/tag5.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Planning\Workbook_Planning.xlsx]06_Financing!06_Financing Diagramm 3"/>
</p:tagLst>
</file>

<file path=ppt/tags/tag50.xml><?xml version="1.0" encoding="utf-8"?>
<p:tagLst xmlns:a="http://schemas.openxmlformats.org/drawingml/2006/main" xmlns:r="http://schemas.openxmlformats.org/officeDocument/2006/relationships" xmlns:p="http://schemas.openxmlformats.org/presentationml/2006/main">
  <p:tag name="ADV_TOP" val="112"/>
  <p:tag name="ADV_LEFT" val="192,7498"/>
  <p:tag name="ADV_HEIGHT" val="17,98197"/>
  <p:tag name="ADV_WIDTH" val="267,5001"/>
</p:tagLst>
</file>

<file path=ppt/tags/tag51.xml><?xml version="1.0" encoding="utf-8"?>
<p:tagLst xmlns:a="http://schemas.openxmlformats.org/drawingml/2006/main" xmlns:r="http://schemas.openxmlformats.org/officeDocument/2006/relationships" xmlns:p="http://schemas.openxmlformats.org/presentationml/2006/main">
  <p:tag name="ADV_TOP" val="112"/>
  <p:tag name="ADV_LEFT" val="192,7498"/>
  <p:tag name="ADV_HEIGHT" val="17,98197"/>
  <p:tag name="ADV_WIDTH" val="267,5001"/>
</p:tagLst>
</file>

<file path=ppt/tags/tag52.xml><?xml version="1.0" encoding="utf-8"?>
<p:tagLst xmlns:a="http://schemas.openxmlformats.org/drawingml/2006/main" xmlns:r="http://schemas.openxmlformats.org/officeDocument/2006/relationships" xmlns:p="http://schemas.openxmlformats.org/presentationml/2006/main">
  <p:tag name="FASFONT" val="Univers55"/>
</p:tagLst>
</file>

<file path=ppt/tags/tag53.xml><?xml version="1.0" encoding="utf-8"?>
<p:tagLst xmlns:a="http://schemas.openxmlformats.org/drawingml/2006/main" xmlns:r="http://schemas.openxmlformats.org/officeDocument/2006/relationships" xmlns:p="http://schemas.openxmlformats.org/presentationml/2006/main">
  <p:tag name="FASFONT" val="Univers55"/>
</p:tagLst>
</file>

<file path=ppt/tags/tag54.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Planning\Workbook_Planning.xlsx]02_Comparison!02_Comparison Diagramm 21"/>
</p:tagLst>
</file>

<file path=ppt/tags/tag55.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Planning\Workbook_Planning.xlsx]02_Comparison!02_Comparison Diagramm 22"/>
</p:tagLst>
</file>

<file path=ppt/tags/tag56.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Planning\Workbook_Planning.xlsx]02_Comparison!02_Comparison Diagramm 21"/>
  <p:tag name="WASTB" val="TRUE"/>
</p:tagLst>
</file>

<file path=ppt/tags/tag57.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Planning\Workbook_Planning.xlsx]02_Comparison!02_Comparison Diagramm 22"/>
  <p:tag name="WASTB" val="TRUE"/>
</p:tagLst>
</file>

<file path=ppt/tags/tag58.xml><?xml version="1.0" encoding="utf-8"?>
<p:tagLst xmlns:a="http://schemas.openxmlformats.org/drawingml/2006/main" xmlns:r="http://schemas.openxmlformats.org/officeDocument/2006/relationships" xmlns:p="http://schemas.openxmlformats.org/presentationml/2006/main">
  <p:tag name="COPYRIGHT1" val="TRUE"/>
</p:tagLst>
</file>

<file path=ppt/tags/tag6.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Planning\Workbook_Planning.xlsx]06_Financing!06_Financing Diagramm 4"/>
</p:tagLst>
</file>

<file path=ppt/tags/tag7.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Planning\Workbook_Planning.xlsx]06_Financing!06_Financing Diagramm 4"/>
  <p:tag name="WASTB" val="TRUE"/>
</p:tagLst>
</file>

<file path=ppt/tags/tag8.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Planning\Workbook_Planning.xlsx]06_Financing!06_Financing Diagramm 3"/>
  <p:tag name="WASTB" val="TRUE"/>
</p:tagLst>
</file>

<file path=ppt/tags/tag9.xml><?xml version="1.0" encoding="utf-8"?>
<p:tagLst xmlns:a="http://schemas.openxmlformats.org/drawingml/2006/main" xmlns:r="http://schemas.openxmlformats.org/officeDocument/2006/relationships" xmlns:p="http://schemas.openxmlformats.org/presentationml/2006/main">
  <p:tag name="FASFONT" val="Univers55"/>
</p:tagLst>
</file>

<file path=ppt/theme/theme1.xml><?xml version="1.0" encoding="utf-8"?>
<a:theme xmlns:a="http://schemas.openxmlformats.org/drawingml/2006/main" name="KPMG_Report_4x3_050216_2016">
  <a:themeElements>
    <a:clrScheme name="New KPMG Colours">
      <a:dk1>
        <a:srgbClr val="000000"/>
      </a:dk1>
      <a:lt1>
        <a:sysClr val="window" lastClr="FFFFFF"/>
      </a:lt1>
      <a:dk2>
        <a:srgbClr val="00338D"/>
      </a:dk2>
      <a:lt2>
        <a:srgbClr val="F0F0F0"/>
      </a:lt2>
      <a:accent1>
        <a:srgbClr val="0091DA"/>
      </a:accent1>
      <a:accent2>
        <a:srgbClr val="6D2077"/>
      </a:accent2>
      <a:accent3>
        <a:srgbClr val="005EB8"/>
      </a:accent3>
      <a:accent4>
        <a:srgbClr val="00A3A1"/>
      </a:accent4>
      <a:accent5>
        <a:srgbClr val="EAAA00"/>
      </a:accent5>
      <a:accent6>
        <a:srgbClr val="43B02A"/>
      </a:accent6>
      <a:hlink>
        <a:srgbClr val="0091DA"/>
      </a:hlink>
      <a:folHlink>
        <a:srgbClr val="0091DA"/>
      </a:folHlink>
    </a:clrScheme>
    <a:fontScheme name="KPMG">
      <a:majorFont>
        <a:latin typeface="KPMG Extralight"/>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lIns="54000" tIns="54000" rIns="54000" bIns="54000" rtlCol="0" anchor="ctr"/>
      <a:lstStyle>
        <a:defPPr algn="ctr">
          <a:defRPr sz="900" dirty="0" err="1"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bg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54610" tIns="54610" rIns="54610" bIns="54610" rtlCol="0">
        <a:noAutofit/>
      </a:bodyPr>
      <a:lstStyle>
        <a:defPPr>
          <a:spcAft>
            <a:spcPts val="600"/>
          </a:spcAft>
          <a:defRPr sz="900" dirty="0" err="1" smtClean="0">
            <a:solidFill>
              <a:schemeClr val="tx2"/>
            </a:solidFill>
          </a:defRPr>
        </a:defPPr>
      </a:lstStyle>
    </a:txDef>
  </a:objectDefaults>
  <a:extraClrSchemeLst/>
  <a:custClrLst>
    <a:custClr name="KPMG Blue">
      <a:srgbClr val="00338D"/>
    </a:custClr>
    <a:custClr name="Medium Blue">
      <a:srgbClr val="005EB8"/>
    </a:custClr>
    <a:custClr name="Light Blue">
      <a:srgbClr val="0091DA"/>
    </a:custClr>
    <a:custClr name="Violet">
      <a:srgbClr val="483698"/>
    </a:custClr>
    <a:custClr name="Purple">
      <a:srgbClr val="470A68"/>
    </a:custClr>
    <a:custClr name="Light Purple">
      <a:srgbClr val="6D2077"/>
    </a:custClr>
    <a:custClr name="Green">
      <a:srgbClr val="00A3A1"/>
    </a:custClr>
    <a:custClr name="Dark Green">
      <a:srgbClr val="009A44"/>
    </a:custClr>
    <a:custClr name="Light Green">
      <a:srgbClr val="43B02A"/>
    </a:custClr>
    <a:custClr name="Yellow">
      <a:srgbClr val="EAAA00"/>
    </a:custClr>
    <a:custClr name="Orange">
      <a:srgbClr val="F68D2E"/>
    </a:custClr>
    <a:custClr name="Red ">
      <a:srgbClr val="BC204B"/>
    </a:custClr>
    <a:custClr name="Pink">
      <a:srgbClr val="C6007E"/>
    </a:custClr>
    <a:custClr name="Dark Brown">
      <a:srgbClr val="753F19"/>
    </a:custClr>
    <a:custClr name="Light Brown">
      <a:srgbClr val="9B642E"/>
    </a:custClr>
    <a:custClr name="Olive">
      <a:srgbClr val="9D9375"/>
    </a:custClr>
    <a:custClr name="Beige">
      <a:srgbClr val="E3BC9F"/>
    </a:custClr>
    <a:custClr name="Light Pink">
      <a:srgbClr val="E36877"/>
    </a:custClr>
  </a:custClrLst>
  <a:extLst>
    <a:ext uri="{05A4C25C-085E-4340-85A3-A5531E510DB2}">
      <thm15:themeFamily xmlns:thm15="http://schemas.microsoft.com/office/thememl/2012/main" name="KPMG Report Standard Template.potx" id="{A66F3A25-DDAF-4F9C-9EC7-C070DE56DA99}" vid="{DE4577A6-B610-45C4-BDC3-84C99DB1A86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documentManagement>
    <PublishingExpirationDate xmlns="http://schemas.microsoft.com/sharepoint/v3" xsi:nil="true"/>
    <PublishingStartDate xmlns="http://schemas.microsoft.com/sharepoint/v3"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10C5FB51930F184B8470DE91B960B2CC" ma:contentTypeVersion="1" ma:contentTypeDescription="Create a new document." ma:contentTypeScope="" ma:versionID="b0b2db6cb79bc243617bdfba5069fc8f">
  <xsd:schema xmlns:xsd="http://www.w3.org/2001/XMLSchema" xmlns:xs="http://www.w3.org/2001/XMLSchema" xmlns:p="http://schemas.microsoft.com/office/2006/metadata/properties" xmlns:ns1="http://schemas.microsoft.com/sharepoint/v3" targetNamespace="http://schemas.microsoft.com/office/2006/metadata/properties" ma:root="true" ma:fieldsID="48c5b5cd9b8d25ff6dd15848836f4270" ns1:_="">
    <xsd:import namespace="http://schemas.microsoft.com/sharepoint/v3"/>
    <xsd:element name="properties">
      <xsd:complexType>
        <xsd:sequence>
          <xsd:element name="documentManagement">
            <xsd:complexType>
              <xsd:all>
                <xsd:element ref="ns1:PublishingStartDate" minOccurs="0"/>
                <xsd:element ref="ns1:PublishingExpirationD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cheduling Start Date" ma:description="Scheduling Start Date is a site column created by the Publishing feature. It is used to specify the date and time on which this page will first appear to site visitors." ma:hidden="true" ma:internalName="PublishingStartDate">
      <xsd:simpleType>
        <xsd:restriction base="dms:Unknown"/>
      </xsd:simpleType>
    </xsd:element>
    <xsd:element name="PublishingExpirationDate" ma:index="9" nillable="true" ma:displayName="Scheduling End Date" ma:description="Scheduling End Date is a site column created by the Publishing feature. It is used to specify the date and time on which this page will no longer appear to site visitors." ma:hidden="true" ma:internalName="PublishingExpirationDat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D9BFEDD-5972-4D12-B001-84E12EF111AC}">
  <ds:schemaRefs>
    <ds:schemaRef ds:uri="http://schemas.microsoft.com/office/2006/metadata/properties"/>
    <ds:schemaRef ds:uri="http://schemas.microsoft.com/sharepoint/v3"/>
  </ds:schemaRefs>
</ds:datastoreItem>
</file>

<file path=customXml/itemProps2.xml><?xml version="1.0" encoding="utf-8"?>
<ds:datastoreItem xmlns:ds="http://schemas.openxmlformats.org/officeDocument/2006/customXml" ds:itemID="{E27D1BE1-17B2-4195-82FD-0FD6C3C750E1}">
  <ds:schemaRefs>
    <ds:schemaRef ds:uri="http://schemas.microsoft.com/sharepoint/v3/contenttype/forms"/>
  </ds:schemaRefs>
</ds:datastoreItem>
</file>

<file path=customXml/itemProps3.xml><?xml version="1.0" encoding="utf-8"?>
<ds:datastoreItem xmlns:ds="http://schemas.openxmlformats.org/officeDocument/2006/customXml" ds:itemID="{F4CC9687-6291-433F-9FA1-BEBECA98DD8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KPMG Report Standard Template</Template>
  <TotalTime>0</TotalTime>
  <Words>2426</Words>
  <Application>Microsoft Office PowerPoint</Application>
  <PresentationFormat>A4-Papier (210x297 mm)</PresentationFormat>
  <Paragraphs>244</Paragraphs>
  <Slides>13</Slides>
  <Notes>12</Notes>
  <HiddenSlides>0</HiddenSlides>
  <MMClips>0</MMClips>
  <ScaleCrop>false</ScaleCrop>
  <HeadingPairs>
    <vt:vector size="8" baseType="variant">
      <vt:variant>
        <vt:lpstr>Verwendete Schriftarten</vt:lpstr>
      </vt:variant>
      <vt:variant>
        <vt:i4>6</vt:i4>
      </vt:variant>
      <vt:variant>
        <vt:lpstr>Design</vt:lpstr>
      </vt:variant>
      <vt:variant>
        <vt:i4>1</vt:i4>
      </vt:variant>
      <vt:variant>
        <vt:lpstr>Eingebettete OLE-Server</vt:lpstr>
      </vt:variant>
      <vt:variant>
        <vt:i4>1</vt:i4>
      </vt:variant>
      <vt:variant>
        <vt:lpstr>Folientitel</vt:lpstr>
      </vt:variant>
      <vt:variant>
        <vt:i4>13</vt:i4>
      </vt:variant>
    </vt:vector>
  </HeadingPairs>
  <TitlesOfParts>
    <vt:vector size="21" baseType="lpstr">
      <vt:lpstr>Arial</vt:lpstr>
      <vt:lpstr>Calibri</vt:lpstr>
      <vt:lpstr>KPMG Extralight</vt:lpstr>
      <vt:lpstr>KPMG Light</vt:lpstr>
      <vt:lpstr>Univers for KPMG Light</vt:lpstr>
      <vt:lpstr>Wingdings</vt:lpstr>
      <vt:lpstr>KPMG_Report_4x3_050216_2016</vt:lpstr>
      <vt:lpstr>Arbeitsblatt</vt:lpstr>
      <vt:lpstr>Workbook Financing (Planning)</vt:lpstr>
      <vt:lpstr>Disclaimer</vt:lpstr>
      <vt:lpstr>Overview (1/5) – Mission statement</vt:lpstr>
      <vt:lpstr>Overview (2/5) – Structure of the analysis and corresponding workbooks</vt:lpstr>
      <vt:lpstr>Overview (3/5) – Flow diagram</vt:lpstr>
      <vt:lpstr>Overview (4/5) – Pitfalls</vt:lpstr>
      <vt:lpstr>Overview (5/5) – Core issues</vt:lpstr>
      <vt:lpstr>1. How is the net debt composed and how does it develop over time?</vt:lpstr>
      <vt:lpstr>2. What causes changes in net debt over time and what assumptions  have been made for (re)financing/repayment?</vt:lpstr>
      <vt:lpstr>3. Is there sufficient financing headroom?</vt:lpstr>
      <vt:lpstr>4. Do special aspects of the financing have to be considered in  a valuation? (1/2)</vt:lpstr>
      <vt:lpstr>4. Do special aspects of the financing have to be considered in  a valuation? (2/2)</vt:lpstr>
      <vt:lpstr>PowerPoint-Präsentation</vt:lpstr>
    </vt:vector>
  </TitlesOfParts>
  <Company>KPMG</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Report  template</dc:title>
  <dc:creator>KM Germany</dc:creator>
  <cp:keywords/>
  <dc:description/>
  <cp:lastModifiedBy>Müller, Christian</cp:lastModifiedBy>
  <cp:revision>391</cp:revision>
  <dcterms:created xsi:type="dcterms:W3CDTF">2016-06-20T11:42:26Z</dcterms:created>
  <dcterms:modified xsi:type="dcterms:W3CDTF">2017-04-21T08:27:28Z</dcterms:modified>
  <cp:category>KPMG Confidential</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PMG_LayoutGrid">
    <vt:lpwstr>0</vt:lpwstr>
  </property>
  <property fmtid="{D5CDD505-2E9C-101B-9397-08002B2CF9AE}" pid="3" name="ContentTypeId">
    <vt:lpwstr>0x01010010C5FB51930F184B8470DE91B960B2CC</vt:lpwstr>
  </property>
</Properties>
</file>

<file path=docProps/thumbnail.jpeg>
</file>